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2" r:id="rId2"/>
    <p:sldId id="330" r:id="rId3"/>
    <p:sldId id="333" r:id="rId4"/>
    <p:sldId id="336" r:id="rId5"/>
    <p:sldId id="337" r:id="rId6"/>
    <p:sldId id="339" r:id="rId7"/>
    <p:sldId id="340" r:id="rId8"/>
    <p:sldId id="338" r:id="rId9"/>
    <p:sldId id="341" r:id="rId10"/>
    <p:sldId id="342" r:id="rId11"/>
    <p:sldId id="344" r:id="rId12"/>
    <p:sldId id="343" r:id="rId13"/>
    <p:sldId id="348" r:id="rId14"/>
    <p:sldId id="345" r:id="rId15"/>
    <p:sldId id="346" r:id="rId16"/>
    <p:sldId id="347" r:id="rId17"/>
    <p:sldId id="349" r:id="rId18"/>
    <p:sldId id="350" r:id="rId19"/>
    <p:sldId id="351" r:id="rId20"/>
    <p:sldId id="352" r:id="rId21"/>
    <p:sldId id="357" r:id="rId22"/>
    <p:sldId id="356" r:id="rId23"/>
    <p:sldId id="353" r:id="rId24"/>
    <p:sldId id="355" r:id="rId25"/>
    <p:sldId id="31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06600"/>
    <a:srgbClr val="009999"/>
    <a:srgbClr val="FF3300"/>
    <a:srgbClr val="FF6600"/>
    <a:srgbClr val="0033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4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7223512-F777-4CE4-A8A7-FC7BF4A88787}" type="slidenum">
              <a:rPr lang="en-US"/>
              <a:pPr/>
              <a:t>‹#›</a:t>
            </a:fld>
            <a:endParaRPr lang="en-US"/>
          </a:p>
        </p:txBody>
      </p:sp>
    </p:spTree>
    <p:extLst>
      <p:ext uri="{BB962C8B-B14F-4D97-AF65-F5344CB8AC3E}">
        <p14:creationId xmlns:p14="http://schemas.microsoft.com/office/powerpoint/2010/main" val="118635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1F585-C33B-4803-A56D-46629AF11CB2}" type="datetimeFigureOut">
              <a:rPr lang="en-GB" smtClean="0"/>
              <a:t>13/05/2016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1CD71-4392-4D85-8209-A7209D7AA659}" type="slidenum">
              <a:rPr lang="en-GB" smtClean="0"/>
              <a:t>‹#›</a:t>
            </a:fld>
            <a:endParaRPr lang="en-GB"/>
          </a:p>
        </p:txBody>
      </p:sp>
    </p:spTree>
    <p:extLst>
      <p:ext uri="{BB962C8B-B14F-4D97-AF65-F5344CB8AC3E}">
        <p14:creationId xmlns:p14="http://schemas.microsoft.com/office/powerpoint/2010/main" val="319239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extLst>
      <p:ext uri="{BB962C8B-B14F-4D97-AF65-F5344CB8AC3E}">
        <p14:creationId xmlns:p14="http://schemas.microsoft.com/office/powerpoint/2010/main" val="26939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5805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99564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6101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053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39071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08618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Tree>
    <p:extLst>
      <p:ext uri="{BB962C8B-B14F-4D97-AF65-F5344CB8AC3E}">
        <p14:creationId xmlns:p14="http://schemas.microsoft.com/office/powerpoint/2010/main" val="331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4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303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73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1047" name="Picture 23" descr="notice_body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Only Logo Belspo Wh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4188" y="6021388"/>
            <a:ext cx="936625"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g_logo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339725"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899592" y="1124745"/>
            <a:ext cx="7632848" cy="21597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nl-BE" sz="2000" kern="1200" dirty="0" smtClean="0">
                <a:solidFill>
                  <a:srgbClr val="376092"/>
                </a:solidFill>
                <a:latin typeface="CG Omega" pitchFamily="34" charset="0"/>
                <a:ea typeface="Times New Roman" pitchFamily="18" charset="0"/>
                <a:cs typeface="Arial" pitchFamily="34" charset="0"/>
              </a:rPr>
              <a:t/>
            </a:r>
            <a:br>
              <a:rPr lang="nl-BE" sz="2000" kern="1200" dirty="0" smtClean="0">
                <a:solidFill>
                  <a:srgbClr val="376092"/>
                </a:solidFill>
                <a:latin typeface="CG Omega" pitchFamily="34" charset="0"/>
                <a:ea typeface="Times New Roman" pitchFamily="18" charset="0"/>
                <a:cs typeface="Arial" pitchFamily="34" charset="0"/>
              </a:rPr>
            </a:br>
            <a:r>
              <a:rPr lang="nl-BE" kern="1200" dirty="0">
                <a:solidFill>
                  <a:srgbClr val="376092"/>
                </a:solidFill>
                <a:latin typeface="CG Omega" pitchFamily="34" charset="0"/>
                <a:ea typeface="Times New Roman" pitchFamily="18" charset="0"/>
                <a:cs typeface="Arial" pitchFamily="34" charset="0"/>
              </a:rPr>
              <a:t>Open </a:t>
            </a:r>
            <a:r>
              <a:rPr lang="nl-BE" kern="1200" dirty="0" smtClean="0">
                <a:solidFill>
                  <a:srgbClr val="376092"/>
                </a:solidFill>
                <a:latin typeface="CG Omega" pitchFamily="34" charset="0"/>
                <a:ea typeface="Times New Roman" pitchFamily="18" charset="0"/>
                <a:cs typeface="Arial" pitchFamily="34" charset="0"/>
              </a:rPr>
              <a:t>Access</a:t>
            </a:r>
            <a:br>
              <a:rPr lang="nl-BE" kern="1200" dirty="0" smtClean="0">
                <a:solidFill>
                  <a:srgbClr val="376092"/>
                </a:solidFill>
                <a:latin typeface="CG Omega" pitchFamily="34" charset="0"/>
                <a:ea typeface="Times New Roman" pitchFamily="18" charset="0"/>
                <a:cs typeface="Arial" pitchFamily="34" charset="0"/>
              </a:rPr>
            </a:br>
            <a:r>
              <a:rPr lang="nl-BE" kern="1200" dirty="0" smtClean="0">
                <a:solidFill>
                  <a:srgbClr val="376092"/>
                </a:solidFill>
                <a:latin typeface="CG Omega" pitchFamily="34" charset="0"/>
                <a:ea typeface="Times New Roman" pitchFamily="18" charset="0"/>
                <a:cs typeface="Arial" pitchFamily="34" charset="0"/>
              </a:rPr>
              <a:t>The </a:t>
            </a:r>
            <a:r>
              <a:rPr lang="nl-BE" kern="1200" dirty="0" err="1" smtClean="0">
                <a:solidFill>
                  <a:srgbClr val="376092"/>
                </a:solidFill>
                <a:latin typeface="CG Omega" pitchFamily="34" charset="0"/>
                <a:ea typeface="Times New Roman" pitchFamily="18" charset="0"/>
                <a:cs typeface="Arial" pitchFamily="34" charset="0"/>
              </a:rPr>
              <a:t>Belgian</a:t>
            </a:r>
            <a:r>
              <a:rPr lang="nl-BE" kern="1200" dirty="0">
                <a:solidFill>
                  <a:srgbClr val="376092"/>
                </a:solidFill>
                <a:latin typeface="CG Omega" pitchFamily="34" charset="0"/>
                <a:ea typeface="Times New Roman" pitchFamily="18" charset="0"/>
                <a:cs typeface="Arial" pitchFamily="34" charset="0"/>
              </a:rPr>
              <a:t> </a:t>
            </a:r>
            <a:r>
              <a:rPr lang="nl-BE" kern="1200" dirty="0" smtClean="0">
                <a:solidFill>
                  <a:srgbClr val="376092"/>
                </a:solidFill>
                <a:latin typeface="CG Omega" pitchFamily="34" charset="0"/>
                <a:ea typeface="Times New Roman" pitchFamily="18" charset="0"/>
                <a:cs typeface="Arial" pitchFamily="34" charset="0"/>
              </a:rPr>
              <a:t>approach</a:t>
            </a:r>
            <a:endParaRPr lang="en-US" sz="4000" kern="1200" dirty="0">
              <a:solidFill>
                <a:srgbClr val="376092"/>
              </a:solidFill>
              <a:latin typeface="CG Omega" pitchFamily="34" charset="0"/>
              <a:ea typeface="Times New Roman" pitchFamily="18" charset="0"/>
              <a:cs typeface="Arial" pitchFamily="34" charset="0"/>
            </a:endParaRPr>
          </a:p>
        </p:txBody>
      </p:sp>
      <p:sp>
        <p:nvSpPr>
          <p:cNvPr id="2053" name="Rectangle 5"/>
          <p:cNvSpPr>
            <a:spLocks noGrp="1" noChangeArrowheads="1"/>
          </p:cNvSpPr>
          <p:nvPr>
            <p:ph type="subTitle" idx="1"/>
          </p:nvPr>
        </p:nvSpPr>
        <p:spPr bwMode="auto">
          <a:xfrm>
            <a:off x="1187624" y="5085184"/>
            <a:ext cx="3456383" cy="10816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spcBef>
                <a:spcPct val="0"/>
              </a:spcBef>
            </a:pPr>
            <a:endParaRPr lang="fr-BE" sz="2800" kern="1200" dirty="0" smtClean="0">
              <a:solidFill>
                <a:srgbClr val="376092"/>
              </a:solidFill>
              <a:latin typeface="CG Omega" pitchFamily="34" charset="0"/>
              <a:ea typeface="Times New Roman" pitchFamily="18" charset="0"/>
              <a:cs typeface="Arial" pitchFamily="34" charset="0"/>
            </a:endParaRPr>
          </a:p>
          <a:p>
            <a:pPr algn="l">
              <a:spcBef>
                <a:spcPct val="0"/>
              </a:spcBef>
            </a:pPr>
            <a:r>
              <a:rPr lang="fr-BE" sz="2000" kern="1200" dirty="0" smtClean="0">
                <a:solidFill>
                  <a:srgbClr val="376092"/>
                </a:solidFill>
                <a:latin typeface="CG Omega" pitchFamily="34" charset="0"/>
                <a:ea typeface="Times New Roman" pitchFamily="18" charset="0"/>
                <a:cs typeface="Arial" pitchFamily="34" charset="0"/>
              </a:rPr>
              <a:t>Eric </a:t>
            </a:r>
            <a:r>
              <a:rPr lang="fr-BE" sz="2000" kern="1200" dirty="0" err="1" smtClean="0">
                <a:solidFill>
                  <a:srgbClr val="376092"/>
                </a:solidFill>
                <a:latin typeface="CG Omega" pitchFamily="34" charset="0"/>
                <a:ea typeface="Times New Roman" pitchFamily="18" charset="0"/>
                <a:cs typeface="Arial" pitchFamily="34" charset="0"/>
              </a:rPr>
              <a:t>Laureys</a:t>
            </a:r>
            <a:endParaRPr lang="fr-BE" sz="2000" kern="1200" dirty="0" smtClean="0">
              <a:solidFill>
                <a:srgbClr val="376092"/>
              </a:solidFill>
              <a:latin typeface="CG Omega" pitchFamily="34" charset="0"/>
              <a:ea typeface="Times New Roman" pitchFamily="18" charset="0"/>
              <a:cs typeface="Arial" pitchFamily="34" charset="0"/>
            </a:endParaRPr>
          </a:p>
          <a:p>
            <a:pPr algn="l">
              <a:spcBef>
                <a:spcPct val="0"/>
              </a:spcBef>
            </a:pPr>
            <a:r>
              <a:rPr lang="nl-BE" sz="2000" kern="1200" dirty="0" smtClean="0">
                <a:solidFill>
                  <a:srgbClr val="376092"/>
                </a:solidFill>
                <a:latin typeface="CG Omega" pitchFamily="34" charset="0"/>
                <a:ea typeface="Times New Roman" pitchFamily="18" charset="0"/>
                <a:cs typeface="Arial" pitchFamily="34" charset="0"/>
              </a:rPr>
              <a:t>17-05-2016</a:t>
            </a:r>
            <a:endParaRPr lang="nl-BE" sz="2000" kern="1200" dirty="0">
              <a:solidFill>
                <a:srgbClr val="376092"/>
              </a:solidFill>
              <a:latin typeface="CG Omega" pitchFamily="34" charset="0"/>
              <a:ea typeface="Times New Roman" pitchFamily="18" charset="0"/>
              <a:cs typeface="Arial" pitchFamily="34" charset="0"/>
            </a:endParaRPr>
          </a:p>
          <a:p>
            <a:pPr algn="l">
              <a:spcBef>
                <a:spcPct val="0"/>
              </a:spcBef>
            </a:pPr>
            <a:endParaRPr lang="en-US" sz="3000" kern="1200" dirty="0">
              <a:solidFill>
                <a:srgbClr val="376092"/>
              </a:solidFill>
              <a:latin typeface="CG Omega" pitchFamily="34" charset="0"/>
              <a:ea typeface="Times New Roman" pitchFamily="18"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08" y="2996952"/>
            <a:ext cx="202071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Europe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Recent developments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err="1" smtClean="0">
                <a:solidFill>
                  <a:srgbClr val="FF0000"/>
                </a:solidFill>
                <a:latin typeface="MV Boli" pitchFamily="2" charset="0"/>
                <a:ea typeface="Times New Roman" pitchFamily="18" charset="0"/>
                <a:cs typeface="MV Boli" pitchFamily="2" charset="0"/>
              </a:rPr>
              <a:t>Austria</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recommends</a:t>
            </a:r>
            <a:r>
              <a:rPr lang="fr-BE" sz="2400" kern="1200" dirty="0" smtClean="0">
                <a:solidFill>
                  <a:srgbClr val="376092"/>
                </a:solidFill>
                <a:latin typeface="MV Boli" pitchFamily="2" charset="0"/>
                <a:ea typeface="Times New Roman" pitchFamily="18" charset="0"/>
                <a:cs typeface="MV Boli" pitchFamily="2" charset="0"/>
              </a:rPr>
              <a:t>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smtClean="0">
                <a:solidFill>
                  <a:srgbClr val="376092"/>
                </a:solidFill>
                <a:latin typeface="MV Boli" pitchFamily="2" charset="0"/>
                <a:ea typeface="Times New Roman" pitchFamily="18" charset="0"/>
                <a:cs typeface="MV Boli" pitchFamily="2" charset="0"/>
              </a:rPr>
              <a:t>Consortium </a:t>
            </a:r>
            <a:r>
              <a:rPr lang="fr-BE" sz="2400" kern="1200" dirty="0" err="1" smtClean="0">
                <a:solidFill>
                  <a:srgbClr val="376092"/>
                </a:solidFill>
                <a:latin typeface="MV Boli" pitchFamily="2" charset="0"/>
                <a:ea typeface="Times New Roman" pitchFamily="18" charset="0"/>
                <a:cs typeface="MV Boli" pitchFamily="2" charset="0"/>
              </a:rPr>
              <a:t>based</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contracts</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with</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publishers</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smtClean="0">
                <a:solidFill>
                  <a:srgbClr val="376092"/>
                </a:solidFill>
                <a:latin typeface="MV Boli" pitchFamily="2" charset="0"/>
                <a:ea typeface="Times New Roman" pitchFamily="18" charset="0"/>
                <a:cs typeface="MV Boli" pitchFamily="2" charset="0"/>
              </a:rPr>
              <a:t>1 </a:t>
            </a:r>
            <a:r>
              <a:rPr lang="fr-BE" sz="2400" kern="1200" dirty="0" err="1" smtClean="0">
                <a:solidFill>
                  <a:srgbClr val="376092"/>
                </a:solidFill>
                <a:latin typeface="MV Boli" pitchFamily="2" charset="0"/>
                <a:ea typeface="Times New Roman" pitchFamily="18" charset="0"/>
                <a:cs typeface="MV Boli" pitchFamily="2" charset="0"/>
              </a:rPr>
              <a:t>year</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embargoes</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sym typeface="Symbol"/>
              </a:rPr>
              <a:t> 100% Gold OA by 2025</a:t>
            </a:r>
            <a:br>
              <a:rPr lang="fr-BE" sz="2400" kern="1200" dirty="0" smtClean="0">
                <a:solidFill>
                  <a:srgbClr val="376092"/>
                </a:solidFill>
                <a:latin typeface="MV Boli" pitchFamily="2" charset="0"/>
                <a:ea typeface="Times New Roman" pitchFamily="18" charset="0"/>
                <a:cs typeface="MV Boli" pitchFamily="2" charset="0"/>
                <a:sym typeface="Symbol"/>
              </a:rPr>
            </a:br>
            <a:r>
              <a:rPr lang="fr-BE" sz="1200" kern="1200" dirty="0">
                <a:solidFill>
                  <a:srgbClr val="376092"/>
                </a:solidFill>
                <a:latin typeface="MV Boli" pitchFamily="2" charset="0"/>
                <a:ea typeface="Times New Roman" pitchFamily="18" charset="0"/>
                <a:cs typeface="MV Boli" pitchFamily="2" charset="0"/>
                <a:sym typeface="Symbol"/>
              </a:rPr>
              <a:t> </a:t>
            </a:r>
            <a:r>
              <a:rPr lang="fr-BE" sz="1200" kern="1200" dirty="0" smtClean="0">
                <a:solidFill>
                  <a:srgbClr val="376092"/>
                </a:solidFill>
                <a:latin typeface="MV Boli" pitchFamily="2" charset="0"/>
                <a:ea typeface="Times New Roman" pitchFamily="18" charset="0"/>
                <a:cs typeface="MV Boli" pitchFamily="2" charset="0"/>
                <a:sym typeface="Symbol"/>
              </a:rPr>
              <a:t> </a:t>
            </a: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smtClean="0">
                <a:solidFill>
                  <a:srgbClr val="376092"/>
                </a:solidFill>
                <a:latin typeface="MV Boli" pitchFamily="2" charset="0"/>
                <a:ea typeface="Times New Roman" pitchFamily="18" charset="0"/>
                <a:cs typeface="MV Boli" pitchFamily="2" charset="0"/>
                <a:sym typeface="Symbol"/>
              </a:rPr>
              <a:t>(</a:t>
            </a:r>
            <a:r>
              <a:rPr lang="fr-BE" sz="2400" kern="1200" dirty="0" err="1" smtClean="0">
                <a:solidFill>
                  <a:srgbClr val="376092"/>
                </a:solidFill>
                <a:latin typeface="MV Boli" pitchFamily="2" charset="0"/>
                <a:ea typeface="Times New Roman" pitchFamily="18" charset="0"/>
                <a:cs typeface="MV Boli" pitchFamily="2" charset="0"/>
                <a:sym typeface="Symbol"/>
              </a:rPr>
              <a:t>among</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sym typeface="Symbol"/>
              </a:rPr>
              <a:t>others</a:t>
            </a:r>
            <a:r>
              <a:rPr lang="fr-BE" sz="2400" kern="1200" dirty="0" smtClean="0">
                <a:solidFill>
                  <a:srgbClr val="376092"/>
                </a:solidFill>
                <a:latin typeface="MV Boli" pitchFamily="2" charset="0"/>
                <a:ea typeface="Times New Roman" pitchFamily="18" charset="0"/>
                <a:cs typeface="MV Boli" pitchFamily="2" charset="0"/>
                <a:sym typeface="Symbol"/>
              </a:rPr>
              <a:t>)</a:t>
            </a:r>
            <a:endParaRPr lang="fr-BE" sz="2400" kern="1200" dirty="0">
              <a:solidFill>
                <a:srgbClr val="376092"/>
              </a:solidFill>
              <a:latin typeface="MV Boli" pitchFamily="2" charset="0"/>
              <a:ea typeface="Times New Roman" pitchFamily="18" charset="0"/>
              <a:cs typeface="MV Boli"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44824"/>
            <a:ext cx="2945904" cy="221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8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Europe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Recent developments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a:solidFill>
                  <a:srgbClr val="376092"/>
                </a:solidFill>
                <a:latin typeface="MV Boli" pitchFamily="2" charset="0"/>
                <a:ea typeface="Times New Roman" pitchFamily="18" charset="0"/>
                <a:cs typeface="MV Boli" pitchFamily="2" charset="0"/>
              </a:rPr>
              <a:t>The </a:t>
            </a:r>
            <a:r>
              <a:rPr lang="fr-BE" sz="2400" kern="1200" dirty="0" smtClean="0">
                <a:solidFill>
                  <a:srgbClr val="FF0000"/>
                </a:solidFill>
                <a:latin typeface="MV Boli" pitchFamily="2" charset="0"/>
                <a:ea typeface="Times New Roman" pitchFamily="18" charset="0"/>
                <a:cs typeface="MV Boli" pitchFamily="2" charset="0"/>
              </a:rPr>
              <a:t>Max Planck Society</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rPr>
              <a:t>Berlin12 </a:t>
            </a:r>
            <a:r>
              <a:rPr lang="fr-BE" sz="2400" kern="1200" dirty="0" err="1" smtClean="0">
                <a:solidFill>
                  <a:srgbClr val="376092"/>
                </a:solidFill>
                <a:latin typeface="MV Boli" pitchFamily="2" charset="0"/>
                <a:ea typeface="Times New Roman" pitchFamily="18" charset="0"/>
                <a:cs typeface="MV Boli" pitchFamily="2" charset="0"/>
              </a:rPr>
              <a:t>recommends</a:t>
            </a:r>
            <a:r>
              <a:rPr lang="fr-BE" sz="2400" kern="1200" dirty="0" smtClean="0">
                <a:solidFill>
                  <a:srgbClr val="376092"/>
                </a:solidFill>
                <a:latin typeface="MV Boli" pitchFamily="2" charset="0"/>
                <a:ea typeface="Times New Roman" pitchFamily="18" charset="0"/>
                <a:cs typeface="MV Boli" pitchFamily="2" charset="0"/>
              </a:rPr>
              <a:t>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sym typeface="Symbol"/>
              </a:rPr>
              <a:t> I</a:t>
            </a:r>
            <a:r>
              <a:rPr lang="en-GB" sz="2400" kern="1200" dirty="0" err="1" smtClean="0">
                <a:solidFill>
                  <a:srgbClr val="376092"/>
                </a:solidFill>
                <a:latin typeface="MV Boli" pitchFamily="2" charset="0"/>
                <a:ea typeface="Times New Roman" pitchFamily="18" charset="0"/>
                <a:cs typeface="MV Boli" pitchFamily="2" charset="0"/>
              </a:rPr>
              <a:t>mmediate</a:t>
            </a:r>
            <a:r>
              <a:rPr lang="en-GB" sz="2400" kern="1200" dirty="0" smtClean="0">
                <a:solidFill>
                  <a:srgbClr val="376092"/>
                </a:solidFill>
                <a:latin typeface="MV Boli" pitchFamily="2" charset="0"/>
                <a:ea typeface="Times New Roman" pitchFamily="18" charset="0"/>
                <a:cs typeface="MV Boli" pitchFamily="2" charset="0"/>
              </a:rPr>
              <a:t> </a:t>
            </a:r>
            <a:r>
              <a:rPr lang="en-GB" sz="2400" kern="1200" dirty="0">
                <a:solidFill>
                  <a:srgbClr val="376092"/>
                </a:solidFill>
                <a:latin typeface="MV Boli" pitchFamily="2" charset="0"/>
                <a:ea typeface="Times New Roman" pitchFamily="18" charset="0"/>
                <a:cs typeface="MV Boli" pitchFamily="2" charset="0"/>
              </a:rPr>
              <a:t>access to journal articles</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sym typeface="Symbol"/>
              </a:rPr>
              <a:t>Convert resources from subscriptions into </a:t>
            </a:r>
            <a:r>
              <a:rPr lang="en-GB" sz="2400" kern="1200" dirty="0" smtClean="0">
                <a:solidFill>
                  <a:srgbClr val="376092"/>
                </a:solidFill>
                <a:latin typeface="MV Boli" pitchFamily="2" charset="0"/>
                <a:ea typeface="Times New Roman" pitchFamily="18" charset="0"/>
                <a:cs typeface="MV Boli" pitchFamily="2" charset="0"/>
                <a:sym typeface="Symbol"/>
              </a:rPr>
              <a:t>funds</a:t>
            </a:r>
            <a:br>
              <a:rPr lang="en-GB" sz="2400" kern="1200" dirty="0" smtClean="0">
                <a:solidFill>
                  <a:srgbClr val="376092"/>
                </a:solidFill>
                <a:latin typeface="MV Boli" pitchFamily="2" charset="0"/>
                <a:ea typeface="Times New Roman" pitchFamily="18" charset="0"/>
                <a:cs typeface="MV Boli" pitchFamily="2" charset="0"/>
                <a:sym typeface="Symbol"/>
              </a:rPr>
            </a:br>
            <a:r>
              <a:rPr lang="en-GB" sz="2400" kern="1200" dirty="0" smtClean="0">
                <a:solidFill>
                  <a:srgbClr val="376092"/>
                </a:solidFill>
                <a:latin typeface="MV Boli" pitchFamily="2" charset="0"/>
                <a:ea typeface="Times New Roman" pitchFamily="18" charset="0"/>
                <a:cs typeface="MV Boli" pitchFamily="2" charset="0"/>
                <a:sym typeface="Symbol"/>
              </a:rPr>
              <a:t>  to </a:t>
            </a:r>
            <a:r>
              <a:rPr lang="en-GB" sz="2400" kern="1200" dirty="0">
                <a:solidFill>
                  <a:srgbClr val="376092"/>
                </a:solidFill>
                <a:latin typeface="MV Boli" pitchFamily="2" charset="0"/>
                <a:ea typeface="Times New Roman" pitchFamily="18" charset="0"/>
                <a:cs typeface="MV Boli" pitchFamily="2" charset="0"/>
                <a:sym typeface="Symbol"/>
              </a:rPr>
              <a:t>support OA business models</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993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1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Europe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Recent developments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err="1" smtClean="0">
                <a:solidFill>
                  <a:srgbClr val="FF0000"/>
                </a:solidFill>
                <a:latin typeface="MV Boli" pitchFamily="2" charset="0"/>
                <a:ea typeface="Times New Roman" pitchFamily="18" charset="0"/>
                <a:cs typeface="MV Boli" pitchFamily="2" charset="0"/>
              </a:rPr>
              <a:t>Dutch</a:t>
            </a:r>
            <a:r>
              <a:rPr lang="fr-BE" sz="2400" kern="1200" dirty="0" smtClean="0">
                <a:solidFill>
                  <a:srgbClr val="FF0000"/>
                </a:solidFill>
                <a:latin typeface="MV Boli" pitchFamily="2" charset="0"/>
                <a:ea typeface="Times New Roman" pitchFamily="18" charset="0"/>
                <a:cs typeface="MV Boli" pitchFamily="2" charset="0"/>
              </a:rPr>
              <a:t> EU </a:t>
            </a:r>
            <a:r>
              <a:rPr lang="fr-BE" sz="2400" kern="1200" dirty="0" err="1" smtClean="0">
                <a:solidFill>
                  <a:srgbClr val="FF0000"/>
                </a:solidFill>
                <a:latin typeface="MV Boli" pitchFamily="2" charset="0"/>
                <a:ea typeface="Times New Roman" pitchFamily="18" charset="0"/>
                <a:cs typeface="MV Boli" pitchFamily="2" charset="0"/>
              </a:rPr>
              <a:t>Presidency</a:t>
            </a:r>
            <a:r>
              <a:rPr lang="fr-BE" sz="2400" kern="1200" dirty="0">
                <a:solidFill>
                  <a:srgbClr val="FF0000"/>
                </a:solidFill>
                <a:latin typeface="MV Boli" pitchFamily="2" charset="0"/>
                <a:ea typeface="Times New Roman" pitchFamily="18" charset="0"/>
                <a:cs typeface="MV Boli" pitchFamily="2" charset="0"/>
              </a:rPr>
              <a:t/>
            </a:r>
            <a:br>
              <a:rPr lang="fr-BE" sz="2400" kern="1200" dirty="0">
                <a:solidFill>
                  <a:srgbClr val="FF0000"/>
                </a:solidFill>
                <a:latin typeface="MV Boli" pitchFamily="2" charset="0"/>
                <a:ea typeface="Times New Roman" pitchFamily="18" charset="0"/>
                <a:cs typeface="MV Boli" pitchFamily="2" charset="0"/>
              </a:rPr>
            </a:br>
            <a:r>
              <a:rPr lang="fr-BE" sz="2400" kern="1200" dirty="0" err="1" smtClean="0">
                <a:solidFill>
                  <a:srgbClr val="FF0000"/>
                </a:solidFill>
                <a:latin typeface="MV Boli" pitchFamily="2" charset="0"/>
                <a:ea typeface="Times New Roman" pitchFamily="18" charset="0"/>
                <a:cs typeface="MV Boli" pitchFamily="2" charset="0"/>
              </a:rPr>
              <a:t>Conference</a:t>
            </a:r>
            <a:r>
              <a:rPr lang="fr-BE" sz="2400" kern="1200" dirty="0">
                <a:solidFill>
                  <a:srgbClr val="FF0000"/>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advocates</a:t>
            </a:r>
            <a:r>
              <a:rPr lang="fr-BE" sz="2400" kern="1200" dirty="0" smtClean="0">
                <a:solidFill>
                  <a:srgbClr val="376092"/>
                </a:solidFill>
                <a:latin typeface="MV Boli" pitchFamily="2" charset="0"/>
                <a:ea typeface="Times New Roman" pitchFamily="18" charset="0"/>
                <a:cs typeface="MV Boli" pitchFamily="2" charset="0"/>
              </a:rPr>
              <a:t>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smtClean="0">
                <a:solidFill>
                  <a:srgbClr val="376092"/>
                </a:solidFill>
                <a:latin typeface="MV Boli" pitchFamily="2" charset="0"/>
                <a:ea typeface="Times New Roman" pitchFamily="18" charset="0"/>
                <a:cs typeface="MV Boli" pitchFamily="2" charset="0"/>
                <a:sym typeface="Symbol"/>
              </a:rPr>
              <a:t>full </a:t>
            </a:r>
            <a:r>
              <a:rPr lang="en-GB" sz="2400" kern="1200" dirty="0" smtClean="0">
                <a:solidFill>
                  <a:srgbClr val="376092"/>
                </a:solidFill>
                <a:latin typeface="MV Boli" pitchFamily="2" charset="0"/>
                <a:ea typeface="Times New Roman" pitchFamily="18" charset="0"/>
                <a:cs typeface="MV Boli" pitchFamily="2" charset="0"/>
              </a:rPr>
              <a:t>access </a:t>
            </a:r>
            <a:r>
              <a:rPr lang="en-GB" sz="2400" kern="1200" dirty="0">
                <a:solidFill>
                  <a:srgbClr val="376092"/>
                </a:solidFill>
                <a:latin typeface="MV Boli" pitchFamily="2" charset="0"/>
                <a:ea typeface="Times New Roman" pitchFamily="18" charset="0"/>
                <a:cs typeface="MV Boli" pitchFamily="2" charset="0"/>
              </a:rPr>
              <a:t>to publicly funded scientific </a:t>
            </a:r>
            <a:r>
              <a:rPr lang="en-GB" sz="2400" kern="1200" dirty="0" smtClean="0">
                <a:solidFill>
                  <a:srgbClr val="376092"/>
                </a:solidFill>
                <a:latin typeface="MV Boli" pitchFamily="2" charset="0"/>
                <a:ea typeface="Times New Roman" pitchFamily="18" charset="0"/>
                <a:cs typeface="MV Boli" pitchFamily="2" charset="0"/>
              </a:rPr>
              <a:t>publications</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by 2020</a:t>
            </a:r>
            <a:br>
              <a:rPr lang="en-GB"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more top down streamlining</a:t>
            </a:r>
            <a:br>
              <a:rPr lang="en-GB"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more dialogue with the private sector</a:t>
            </a:r>
            <a:endParaRPr lang="fr-BE" sz="2400" kern="1200" dirty="0">
              <a:solidFill>
                <a:srgbClr val="376092"/>
              </a:solidFill>
              <a:latin typeface="MV Boli" pitchFamily="2" charset="0"/>
              <a:ea typeface="Times New Roman" pitchFamily="18" charset="0"/>
              <a:cs typeface="MV Boli" pitchFamily="2"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723678"/>
            <a:ext cx="313150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26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Europe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Basic reasons for support of APC based OA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Green </a:t>
            </a:r>
            <a:r>
              <a:rPr lang="en-GB" sz="2400" kern="1200" dirty="0">
                <a:solidFill>
                  <a:srgbClr val="376092"/>
                </a:solidFill>
                <a:latin typeface="MV Boli" pitchFamily="2" charset="0"/>
                <a:ea typeface="Times New Roman" pitchFamily="18" charset="0"/>
                <a:cs typeface="MV Boli" pitchFamily="2" charset="0"/>
              </a:rPr>
              <a:t>OA depends on the subscription </a:t>
            </a:r>
            <a:r>
              <a:rPr lang="en-GB" sz="2400" kern="1200" dirty="0" smtClean="0">
                <a:solidFill>
                  <a:srgbClr val="376092"/>
                </a:solidFill>
                <a:latin typeface="MV Boli" pitchFamily="2" charset="0"/>
                <a:ea typeface="Times New Roman" pitchFamily="18" charset="0"/>
                <a:cs typeface="MV Boli" pitchFamily="2" charset="0"/>
              </a:rPr>
              <a:t>system</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and </a:t>
            </a:r>
            <a:r>
              <a:rPr lang="en-GB" sz="2400" kern="1200" dirty="0">
                <a:solidFill>
                  <a:srgbClr val="376092"/>
                </a:solidFill>
                <a:latin typeface="MV Boli" pitchFamily="2" charset="0"/>
                <a:ea typeface="Times New Roman" pitchFamily="18" charset="0"/>
                <a:cs typeface="MV Boli" pitchFamily="2" charset="0"/>
              </a:rPr>
              <a:t>does not push the system towards </a:t>
            </a:r>
            <a:r>
              <a:rPr lang="en-GB" sz="2400" kern="1200" dirty="0" smtClean="0">
                <a:solidFill>
                  <a:srgbClr val="376092"/>
                </a:solidFill>
                <a:latin typeface="MV Boli" pitchFamily="2" charset="0"/>
                <a:ea typeface="Times New Roman" pitchFamily="18" charset="0"/>
                <a:cs typeface="MV Boli" pitchFamily="2" charset="0"/>
              </a:rPr>
              <a:t>a</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substantial </a:t>
            </a:r>
            <a:r>
              <a:rPr lang="en-GB" sz="2400" kern="1200" dirty="0">
                <a:solidFill>
                  <a:srgbClr val="376092"/>
                </a:solidFill>
                <a:latin typeface="MV Boli" pitchFamily="2" charset="0"/>
                <a:ea typeface="Times New Roman" pitchFamily="18" charset="0"/>
                <a:cs typeface="MV Boli" pitchFamily="2" charset="0"/>
              </a:rPr>
              <a:t>change</a:t>
            </a:r>
            <a:r>
              <a:rPr lang="en-GB" sz="2400" kern="1200" baseline="-25000" dirty="0">
                <a:solidFill>
                  <a:srgbClr val="376092"/>
                </a:solidFill>
                <a:latin typeface="MV Boli" pitchFamily="2" charset="0"/>
                <a:ea typeface="Times New Roman" pitchFamily="18" charset="0"/>
                <a:cs typeface="MV Boli" pitchFamily="2" charset="0"/>
              </a:rPr>
              <a:t>.</a:t>
            </a: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Gold OA is in </a:t>
            </a:r>
            <a:r>
              <a:rPr lang="en-GB" sz="2400" kern="1200" dirty="0">
                <a:solidFill>
                  <a:srgbClr val="376092"/>
                </a:solidFill>
                <a:latin typeface="MV Boli" pitchFamily="2" charset="0"/>
                <a:ea typeface="Times New Roman" pitchFamily="18" charset="0"/>
                <a:cs typeface="MV Boli" pitchFamily="2" charset="0"/>
              </a:rPr>
              <a:t>a </a:t>
            </a:r>
            <a:r>
              <a:rPr lang="en-GB" sz="2400" kern="1200" dirty="0" smtClean="0">
                <a:solidFill>
                  <a:srgbClr val="376092"/>
                </a:solidFill>
                <a:latin typeface="MV Boli" pitchFamily="2" charset="0"/>
                <a:ea typeface="Times New Roman" pitchFamily="18" charset="0"/>
                <a:cs typeface="MV Boli" pitchFamily="2" charset="0"/>
              </a:rPr>
              <a:t>better</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position to </a:t>
            </a:r>
            <a:r>
              <a:rPr lang="en-GB" sz="2400" kern="1200" dirty="0">
                <a:solidFill>
                  <a:srgbClr val="376092"/>
                </a:solidFill>
                <a:latin typeface="MV Boli" pitchFamily="2" charset="0"/>
                <a:ea typeface="Times New Roman" pitchFamily="18" charset="0"/>
                <a:cs typeface="MV Boli" pitchFamily="2" charset="0"/>
              </a:rPr>
              <a:t>achieve </a:t>
            </a:r>
            <a:r>
              <a:rPr lang="en-GB" sz="2400" kern="1200" dirty="0" smtClean="0">
                <a:solidFill>
                  <a:srgbClr val="376092"/>
                </a:solidFill>
                <a:latin typeface="MV Boli" pitchFamily="2" charset="0"/>
                <a:ea typeface="Times New Roman" pitchFamily="18" charset="0"/>
                <a:cs typeface="MV Boli" pitchFamily="2" charset="0"/>
              </a:rPr>
              <a:t>that</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Green </a:t>
            </a:r>
            <a:r>
              <a:rPr lang="en-GB" sz="2400" kern="1200" dirty="0">
                <a:solidFill>
                  <a:srgbClr val="376092"/>
                </a:solidFill>
                <a:latin typeface="MV Boli" pitchFamily="2" charset="0"/>
                <a:ea typeface="Times New Roman" pitchFamily="18" charset="0"/>
                <a:cs typeface="MV Boli" pitchFamily="2" charset="0"/>
              </a:rPr>
              <a:t>OA is confusing </a:t>
            </a:r>
            <a:r>
              <a:rPr lang="en-GB" sz="2400" kern="1200" dirty="0" smtClean="0">
                <a:solidFill>
                  <a:srgbClr val="376092"/>
                </a:solidFill>
                <a:latin typeface="MV Boli" pitchFamily="2" charset="0"/>
                <a:ea typeface="Times New Roman" pitchFamily="18" charset="0"/>
                <a:cs typeface="MV Boli" pitchFamily="2" charset="0"/>
              </a:rPr>
              <a:t>(different versions,</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embargoes, data entry procedures…)</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The </a:t>
            </a:r>
            <a:r>
              <a:rPr lang="en-GB" sz="2400" kern="1200" dirty="0">
                <a:solidFill>
                  <a:srgbClr val="376092"/>
                </a:solidFill>
                <a:latin typeface="MV Boli" pitchFamily="2" charset="0"/>
                <a:ea typeface="Times New Roman" pitchFamily="18" charset="0"/>
                <a:cs typeface="MV Boli" pitchFamily="2" charset="0"/>
              </a:rPr>
              <a:t>goal is to reach a “fair gold”, </a:t>
            </a:r>
            <a:r>
              <a:rPr lang="en-GB" sz="2400" kern="1200" dirty="0" smtClean="0">
                <a:solidFill>
                  <a:srgbClr val="376092"/>
                </a:solidFill>
                <a:latin typeface="MV Boli" pitchFamily="2" charset="0"/>
                <a:ea typeface="Times New Roman" pitchFamily="18" charset="0"/>
                <a:cs typeface="MV Boli" pitchFamily="2" charset="0"/>
              </a:rPr>
              <a:t>without</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exaggeratedly </a:t>
            </a:r>
            <a:r>
              <a:rPr lang="en-GB" sz="2400" kern="1200" dirty="0">
                <a:solidFill>
                  <a:srgbClr val="376092"/>
                </a:solidFill>
                <a:latin typeface="MV Boli" pitchFamily="2" charset="0"/>
                <a:ea typeface="Times New Roman" pitchFamily="18" charset="0"/>
                <a:cs typeface="MV Boli" pitchFamily="2" charset="0"/>
              </a:rPr>
              <a:t>high </a:t>
            </a:r>
            <a:r>
              <a:rPr lang="en-GB" sz="2400" kern="1200" dirty="0" smtClean="0">
                <a:solidFill>
                  <a:srgbClr val="376092"/>
                </a:solidFill>
                <a:latin typeface="MV Boli" pitchFamily="2" charset="0"/>
                <a:ea typeface="Times New Roman" pitchFamily="18" charset="0"/>
                <a:cs typeface="MV Boli" pitchFamily="2" charset="0"/>
              </a:rPr>
              <a:t>APCs</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000" y="6026400"/>
            <a:ext cx="88391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Europe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Recent developments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rPr>
              <a:t>Marked</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tendency</a:t>
            </a:r>
            <a:r>
              <a:rPr lang="fr-BE" sz="2400" kern="1200" dirty="0" smtClean="0">
                <a:solidFill>
                  <a:srgbClr val="376092"/>
                </a:solidFill>
                <a:latin typeface="MV Boli" pitchFamily="2" charset="0"/>
                <a:ea typeface="Times New Roman" pitchFamily="18" charset="0"/>
                <a:cs typeface="MV Boli" pitchFamily="2" charset="0"/>
              </a:rPr>
              <a:t> to </a:t>
            </a:r>
            <a:r>
              <a:rPr lang="fr-BE" sz="2400" kern="1200" dirty="0" err="1" smtClean="0">
                <a:solidFill>
                  <a:srgbClr val="376092"/>
                </a:solidFill>
                <a:latin typeface="MV Boli" pitchFamily="2" charset="0"/>
                <a:ea typeface="Times New Roman" pitchFamily="18" charset="0"/>
                <a:cs typeface="MV Boli" pitchFamily="2" charset="0"/>
              </a:rPr>
              <a:t>create</a:t>
            </a:r>
            <a:r>
              <a:rPr lang="fr-BE" sz="2400" kern="1200" dirty="0" smtClean="0">
                <a:solidFill>
                  <a:srgbClr val="376092"/>
                </a:solidFill>
                <a:latin typeface="MV Boli" pitchFamily="2" charset="0"/>
                <a:ea typeface="Times New Roman" pitchFamily="18" charset="0"/>
                <a:cs typeface="MV Boli" pitchFamily="2" charset="0"/>
              </a:rPr>
              <a:t> conditions favorable to</a:t>
            </a:r>
            <a:br>
              <a:rPr lang="fr-BE" sz="2400" kern="1200" dirty="0" smtClean="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Gold OA</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rPr>
              <a:t>Investment</a:t>
            </a:r>
            <a:r>
              <a:rPr lang="fr-BE" sz="2400" kern="1200" dirty="0" smtClean="0">
                <a:solidFill>
                  <a:srgbClr val="376092"/>
                </a:solidFill>
                <a:latin typeface="MV Boli" pitchFamily="2" charset="0"/>
                <a:ea typeface="Times New Roman" pitchFamily="18" charset="0"/>
                <a:cs typeface="MV Boli" pitchFamily="2" charset="0"/>
              </a:rPr>
              <a:t> in Green OA </a:t>
            </a:r>
            <a:r>
              <a:rPr lang="fr-BE" sz="2400" kern="1200" dirty="0" err="1" smtClean="0">
                <a:solidFill>
                  <a:srgbClr val="376092"/>
                </a:solidFill>
                <a:latin typeface="MV Boli" pitchFamily="2" charset="0"/>
                <a:ea typeface="Times New Roman" pitchFamily="18" charset="0"/>
                <a:cs typeface="MV Boli" pitchFamily="2" charset="0"/>
              </a:rPr>
              <a:t>treated</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marginally</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928889"/>
            <a:ext cx="8820472" cy="291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000" y="6026400"/>
            <a:ext cx="88391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Does this mean there is contradiction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199682"/>
            <a:ext cx="2232000" cy="17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165755"/>
            <a:ext cx="2232248" cy="173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317" y="3171879"/>
            <a:ext cx="2232000" cy="17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7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No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smtClean="0">
                <a:solidFill>
                  <a:srgbClr val="00B050"/>
                </a:solidFill>
                <a:latin typeface="MV Boli" pitchFamily="2" charset="0"/>
                <a:ea typeface="Times New Roman" pitchFamily="18" charset="0"/>
                <a:cs typeface="MV Boli" pitchFamily="2" charset="0"/>
              </a:rPr>
              <a:t>But Belgians feel that some aspects of OA deserve unabated attention as they are instrumental to the </a:t>
            </a:r>
            <a:r>
              <a:rPr lang="en-GB" sz="2400" kern="1200" dirty="0" smtClean="0">
                <a:solidFill>
                  <a:srgbClr val="FF0000"/>
                </a:solidFill>
                <a:latin typeface="MV Boli" pitchFamily="2" charset="0"/>
                <a:ea typeface="Times New Roman" pitchFamily="18" charset="0"/>
                <a:cs typeface="MV Boli" pitchFamily="2" charset="0"/>
              </a:rPr>
              <a:t>public sector’s </a:t>
            </a:r>
            <a:r>
              <a:rPr lang="en-GB" sz="2400" kern="1200" dirty="0" smtClean="0">
                <a:solidFill>
                  <a:srgbClr val="00B050"/>
                </a:solidFill>
                <a:latin typeface="MV Boli" pitchFamily="2" charset="0"/>
                <a:ea typeface="Times New Roman" pitchFamily="18" charset="0"/>
                <a:cs typeface="MV Boli" pitchFamily="2" charset="0"/>
              </a:rPr>
              <a:t>mission</a:t>
            </a:r>
            <a:r>
              <a:rPr lang="en-GB" sz="2400" kern="1200" baseline="-25000" dirty="0" smtClean="0">
                <a:solidFill>
                  <a:srgbClr val="00B050"/>
                </a:solidFill>
                <a:latin typeface="MV Boli" pitchFamily="2" charset="0"/>
                <a:ea typeface="Times New Roman" pitchFamily="18" charset="0"/>
                <a:cs typeface="MV Boli" pitchFamily="2" charset="0"/>
              </a:rPr>
              <a:t>.</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2976"/>
            <a:ext cx="42862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Gold </a:t>
            </a:r>
            <a:r>
              <a:rPr lang="en-GB" sz="2400" kern="1200" dirty="0">
                <a:solidFill>
                  <a:srgbClr val="376092"/>
                </a:solidFill>
                <a:latin typeface="MV Boli" pitchFamily="2" charset="0"/>
                <a:ea typeface="Times New Roman" pitchFamily="18" charset="0"/>
                <a:cs typeface="MV Boli" pitchFamily="2" charset="0"/>
              </a:rPr>
              <a:t>doesn't provide solutions for Grey Literature</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25" y="3284984"/>
            <a:ext cx="4248894" cy="28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34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Private publishers cannot be expected to care</a:t>
            </a:r>
            <a:r>
              <a:rPr lang="en-GB" sz="2400" kern="1200" dirty="0">
                <a:solidFill>
                  <a:srgbClr val="376092"/>
                </a:solidFill>
                <a:latin typeface="MV Boli" pitchFamily="2" charset="0"/>
                <a:ea typeface="Times New Roman" pitchFamily="18" charset="0"/>
                <a:cs typeface="MV Boli" pitchFamily="2" charset="0"/>
              </a:rPr>
              <a:t/>
            </a:r>
            <a:br>
              <a:rPr lang="en-GB" sz="2400" kern="1200" dirty="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for durable digital scientific heritage preservation,</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despite initiatives like </a:t>
            </a:r>
            <a:r>
              <a:rPr lang="en-GB" sz="2400" kern="1200" dirty="0" err="1" smtClean="0">
                <a:solidFill>
                  <a:srgbClr val="376092"/>
                </a:solidFill>
                <a:latin typeface="MV Boli" pitchFamily="2" charset="0"/>
                <a:ea typeface="Times New Roman" pitchFamily="18" charset="0"/>
                <a:cs typeface="MV Boli" pitchFamily="2" charset="0"/>
              </a:rPr>
              <a:t>Lockss</a:t>
            </a:r>
            <a:r>
              <a:rPr lang="en-GB" sz="2400" kern="1200" dirty="0" smtClean="0">
                <a:solidFill>
                  <a:srgbClr val="376092"/>
                </a:solidFill>
                <a:latin typeface="MV Boli" pitchFamily="2" charset="0"/>
                <a:ea typeface="Times New Roman" pitchFamily="18" charset="0"/>
                <a:cs typeface="MV Boli" pitchFamily="2" charset="0"/>
              </a:rPr>
              <a:t> or</a:t>
            </a: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Portico</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73016"/>
            <a:ext cx="3843511" cy="306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20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rPr>
              <a:t>Gold does not permit institutional </a:t>
            </a:r>
            <a:r>
              <a:rPr lang="en-GB" sz="2400" kern="1200" dirty="0" smtClean="0">
                <a:solidFill>
                  <a:srgbClr val="376092"/>
                </a:solidFill>
                <a:latin typeface="MV Boli" pitchFamily="2" charset="0"/>
                <a:ea typeface="Times New Roman" pitchFamily="18" charset="0"/>
                <a:cs typeface="MV Boli" pitchFamily="2" charset="0"/>
              </a:rPr>
              <a:t>bibliographic</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management</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4848200" cy="27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3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38611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Institutional</a:t>
            </a:r>
            <a:r>
              <a:rPr lang="fr-BE" sz="3600" kern="1200" dirty="0" smtClean="0">
                <a:solidFill>
                  <a:srgbClr val="FF6600"/>
                </a:solidFill>
                <a:latin typeface="CG Omega" pitchFamily="34" charset="0"/>
                <a:ea typeface="Times New Roman" pitchFamily="18" charset="0"/>
                <a:cs typeface="Arial" pitchFamily="34" charset="0"/>
              </a:rPr>
              <a:t>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00B050"/>
                </a:solidFill>
                <a:latin typeface="CG Omega" pitchFamily="34" charset="0"/>
                <a:ea typeface="Times New Roman" pitchFamily="18" charset="0"/>
                <a:cs typeface="Arial" pitchFamily="34" charset="0"/>
              </a:rPr>
              <a:t>	</a:t>
            </a: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endParaRPr lang="fr-BE" sz="2000" kern="1200" dirty="0">
              <a:solidFill>
                <a:srgbClr val="00B050"/>
              </a:solidFill>
              <a:latin typeface="CG Omega" pitchFamily="34" charset="0"/>
              <a:ea typeface="Times New Roman" pitchFamily="18" charset="0"/>
              <a:cs typeface="Arial" pitchFamily="34"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773188"/>
            <a:ext cx="3672408" cy="310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8094" y="4869160"/>
            <a:ext cx="7812496" cy="707886"/>
          </a:xfrm>
          <a:prstGeom prst="rect">
            <a:avLst/>
          </a:prstGeom>
          <a:noFill/>
        </p:spPr>
        <p:txBody>
          <a:bodyPr wrap="square" rtlCol="0">
            <a:spAutoFit/>
          </a:bodyPr>
          <a:lstStyle/>
          <a:p>
            <a:pPr algn="ctr"/>
            <a:endParaRPr lang="fr-BE" sz="2000" dirty="0" smtClean="0">
              <a:solidFill>
                <a:srgbClr val="376092"/>
              </a:solidFill>
              <a:latin typeface="MV Boli" pitchFamily="2" charset="0"/>
              <a:ea typeface="Times New Roman" pitchFamily="18" charset="0"/>
              <a:cs typeface="MV Boli" pitchFamily="2" charset="0"/>
            </a:endParaRPr>
          </a:p>
          <a:p>
            <a:pPr algn="ctr"/>
            <a:r>
              <a:rPr lang="fr-BE" sz="2000" dirty="0" err="1" smtClean="0">
                <a:solidFill>
                  <a:srgbClr val="376092"/>
                </a:solidFill>
                <a:latin typeface="MV Boli" pitchFamily="2" charset="0"/>
                <a:ea typeface="Times New Roman" pitchFamily="18" charset="0"/>
                <a:cs typeface="MV Boli" pitchFamily="2" charset="0"/>
              </a:rPr>
              <a:t>Competences</a:t>
            </a:r>
            <a:r>
              <a:rPr lang="fr-BE" sz="2000" dirty="0" smtClean="0">
                <a:solidFill>
                  <a:srgbClr val="376092"/>
                </a:solidFill>
                <a:latin typeface="MV Boli" pitchFamily="2" charset="0"/>
                <a:ea typeface="Times New Roman" pitchFamily="18" charset="0"/>
                <a:cs typeface="MV Boli" pitchFamily="2" charset="0"/>
              </a:rPr>
              <a:t> </a:t>
            </a:r>
            <a:r>
              <a:rPr lang="fr-BE" sz="2000" dirty="0">
                <a:solidFill>
                  <a:srgbClr val="376092"/>
                </a:solidFill>
                <a:latin typeface="MV Boli" pitchFamily="2" charset="0"/>
                <a:ea typeface="Times New Roman" pitchFamily="18" charset="0"/>
                <a:cs typeface="MV Boli" pitchFamily="2" charset="0"/>
              </a:rPr>
              <a:t>over </a:t>
            </a:r>
            <a:r>
              <a:rPr lang="fr-BE" sz="2000" dirty="0" err="1">
                <a:solidFill>
                  <a:srgbClr val="376092"/>
                </a:solidFill>
                <a:latin typeface="MV Boli" pitchFamily="2" charset="0"/>
                <a:ea typeface="Times New Roman" pitchFamily="18" charset="0"/>
                <a:cs typeface="MV Boli" pitchFamily="2" charset="0"/>
              </a:rPr>
              <a:t>research</a:t>
            </a:r>
            <a:r>
              <a:rPr lang="fr-BE" sz="2000" dirty="0">
                <a:solidFill>
                  <a:srgbClr val="376092"/>
                </a:solidFill>
                <a:latin typeface="MV Boli" pitchFamily="2" charset="0"/>
                <a:ea typeface="Times New Roman" pitchFamily="18" charset="0"/>
                <a:cs typeface="MV Boli" pitchFamily="2" charset="0"/>
              </a:rPr>
              <a:t> are </a:t>
            </a:r>
            <a:r>
              <a:rPr lang="fr-BE" sz="2000" dirty="0" err="1">
                <a:solidFill>
                  <a:srgbClr val="376092"/>
                </a:solidFill>
                <a:latin typeface="MV Boli" pitchFamily="2" charset="0"/>
                <a:ea typeface="Times New Roman" pitchFamily="18" charset="0"/>
                <a:cs typeface="MV Boli" pitchFamily="2" charset="0"/>
              </a:rPr>
              <a:t>scattered</a:t>
            </a:r>
            <a:endParaRPr lang="en-GB" sz="2000" dirty="0">
              <a:latin typeface="MV Boli" pitchFamily="2" charset="0"/>
              <a:cs typeface="MV Boli" pitchFamily="2" charset="0"/>
            </a:endParaRPr>
          </a:p>
        </p:txBody>
      </p:sp>
    </p:spTree>
    <p:extLst>
      <p:ext uri="{BB962C8B-B14F-4D97-AF65-F5344CB8AC3E}">
        <p14:creationId xmlns:p14="http://schemas.microsoft.com/office/powerpoint/2010/main" val="1430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sym typeface="Symbol"/>
              </a:rPr>
              <a:t>Bringing</a:t>
            </a:r>
            <a:r>
              <a:rPr lang="fr-BE" sz="2400" kern="1200" dirty="0" smtClean="0">
                <a:solidFill>
                  <a:srgbClr val="376092"/>
                </a:solidFill>
                <a:latin typeface="MV Boli" pitchFamily="2" charset="0"/>
                <a:ea typeface="Times New Roman" pitchFamily="18" charset="0"/>
                <a:cs typeface="MV Boli" pitchFamily="2" charset="0"/>
                <a:sym typeface="Symbol"/>
              </a:rPr>
              <a:t> about the dominance of the APC </a:t>
            </a:r>
            <a:r>
              <a:rPr lang="fr-BE" sz="2400" kern="1200" dirty="0" err="1" smtClean="0">
                <a:solidFill>
                  <a:srgbClr val="376092"/>
                </a:solidFill>
                <a:latin typeface="MV Boli" pitchFamily="2" charset="0"/>
                <a:ea typeface="Times New Roman" pitchFamily="18" charset="0"/>
                <a:cs typeface="MV Boli" pitchFamily="2" charset="0"/>
                <a:sym typeface="Symbol"/>
              </a:rPr>
              <a:t>based</a:t>
            </a:r>
            <a:r>
              <a:rPr lang="fr-BE" sz="2400" kern="1200" dirty="0">
                <a:solidFill>
                  <a:srgbClr val="376092"/>
                </a:solidFill>
                <a:latin typeface="MV Boli" pitchFamily="2" charset="0"/>
                <a:ea typeface="Times New Roman" pitchFamily="18" charset="0"/>
                <a:cs typeface="MV Boli" pitchFamily="2" charset="0"/>
                <a:sym typeface="Symbol"/>
              </a:rPr>
              <a:t/>
            </a:r>
            <a:br>
              <a:rPr lang="fr-BE" sz="2400" kern="1200" dirty="0">
                <a:solidFill>
                  <a:srgbClr val="376092"/>
                </a:solidFill>
                <a:latin typeface="MV Boli" pitchFamily="2" charset="0"/>
                <a:ea typeface="Times New Roman" pitchFamily="18" charset="0"/>
                <a:cs typeface="MV Boli" pitchFamily="2" charset="0"/>
                <a:sym typeface="Symbol"/>
              </a:rPr>
            </a:br>
            <a:r>
              <a:rPr lang="fr-BE" sz="2400" kern="1200" dirty="0" smtClean="0">
                <a:solidFill>
                  <a:srgbClr val="376092"/>
                </a:solidFill>
                <a:latin typeface="MV Boli" pitchFamily="2" charset="0"/>
                <a:ea typeface="Times New Roman" pitchFamily="18" charset="0"/>
                <a:cs typeface="MV Boli" pitchFamily="2" charset="0"/>
                <a:sym typeface="Symbol"/>
              </a:rPr>
              <a:t>  business model </a:t>
            </a:r>
            <a:r>
              <a:rPr lang="fr-BE" sz="2400" kern="1200" dirty="0" err="1" smtClean="0">
                <a:solidFill>
                  <a:srgbClr val="376092"/>
                </a:solidFill>
                <a:latin typeface="MV Boli" pitchFamily="2" charset="0"/>
                <a:ea typeface="Times New Roman" pitchFamily="18" charset="0"/>
                <a:cs typeface="MV Boli" pitchFamily="2" charset="0"/>
                <a:sym typeface="Symbol"/>
              </a:rPr>
              <a:t>will</a:t>
            </a:r>
            <a:r>
              <a:rPr lang="fr-BE" sz="2400" kern="1200" dirty="0" smtClean="0">
                <a:solidFill>
                  <a:srgbClr val="376092"/>
                </a:solidFill>
                <a:latin typeface="MV Boli" pitchFamily="2" charset="0"/>
                <a:ea typeface="Times New Roman" pitchFamily="18" charset="0"/>
                <a:cs typeface="MV Boli" pitchFamily="2" charset="0"/>
                <a:sym typeface="Symbol"/>
              </a:rPr>
              <a:t> pave the </a:t>
            </a:r>
            <a:r>
              <a:rPr lang="fr-BE" sz="2400" kern="1200" dirty="0" err="1" smtClean="0">
                <a:solidFill>
                  <a:srgbClr val="376092"/>
                </a:solidFill>
                <a:latin typeface="MV Boli" pitchFamily="2" charset="0"/>
                <a:ea typeface="Times New Roman" pitchFamily="18" charset="0"/>
                <a:cs typeface="MV Boli" pitchFamily="2" charset="0"/>
                <a:sym typeface="Symbol"/>
              </a:rPr>
              <a:t>way</a:t>
            </a:r>
            <a:r>
              <a:rPr lang="fr-BE" sz="2400" kern="1200" dirty="0" smtClean="0">
                <a:solidFill>
                  <a:srgbClr val="376092"/>
                </a:solidFill>
                <a:latin typeface="MV Boli" pitchFamily="2" charset="0"/>
                <a:ea typeface="Times New Roman" pitchFamily="18" charset="0"/>
                <a:cs typeface="MV Boli" pitchFamily="2" charset="0"/>
                <a:sym typeface="Symbol"/>
              </a:rPr>
              <a:t> to c</a:t>
            </a:r>
            <a:r>
              <a:rPr lang="en-GB" sz="2400" kern="1200" dirty="0" err="1" smtClean="0">
                <a:solidFill>
                  <a:srgbClr val="376092"/>
                </a:solidFill>
                <a:latin typeface="MV Boli" pitchFamily="2" charset="0"/>
                <a:ea typeface="Times New Roman" pitchFamily="18" charset="0"/>
                <a:cs typeface="MV Boli" pitchFamily="2" charset="0"/>
              </a:rPr>
              <a:t>ommercial</a:t>
            </a:r>
            <a:r>
              <a:rPr lang="en-GB" sz="2400" kern="1200" dirty="0">
                <a:solidFill>
                  <a:srgbClr val="376092"/>
                </a:solidFill>
                <a:latin typeface="MV Boli" pitchFamily="2" charset="0"/>
                <a:ea typeface="Times New Roman" pitchFamily="18" charset="0"/>
                <a:cs typeface="MV Boli" pitchFamily="2" charset="0"/>
              </a:rPr>
              <a:t/>
            </a:r>
            <a:br>
              <a:rPr lang="en-GB" sz="2400" kern="1200" dirty="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orientation of research, and what’s more by</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means of a </a:t>
            </a:r>
            <a:r>
              <a:rPr lang="en-GB" sz="2400" kern="1200" smtClean="0">
                <a:solidFill>
                  <a:srgbClr val="376092"/>
                </a:solidFill>
                <a:latin typeface="MV Boli" pitchFamily="2" charset="0"/>
                <a:ea typeface="Times New Roman" pitchFamily="18" charset="0"/>
                <a:cs typeface="MV Boli" pitchFamily="2" charset="0"/>
              </a:rPr>
              <a:t>harmful research </a:t>
            </a:r>
            <a:r>
              <a:rPr lang="en-GB" sz="2400" kern="1200" dirty="0" smtClean="0">
                <a:solidFill>
                  <a:srgbClr val="376092"/>
                </a:solidFill>
                <a:latin typeface="MV Boli" pitchFamily="2" charset="0"/>
                <a:ea typeface="Times New Roman" pitchFamily="18" charset="0"/>
                <a:cs typeface="MV Boli" pitchFamily="2" charset="0"/>
              </a:rPr>
              <a:t>evaluation system</a:t>
            </a:r>
            <a:r>
              <a:rPr lang="en-GB" sz="2400" kern="1200" baseline="-25000" dirty="0" smtClean="0">
                <a:solidFill>
                  <a:srgbClr val="376092"/>
                </a:solidFill>
                <a:latin typeface="MV Boli" pitchFamily="2" charset="0"/>
                <a:ea typeface="Times New Roman" pitchFamily="18" charset="0"/>
                <a:cs typeface="MV Boli" pitchFamily="2" charset="0"/>
              </a:rPr>
              <a:t>.</a:t>
            </a:r>
            <a:endParaRPr lang="fr-BE" sz="2400" kern="1200" baseline="-25000" dirty="0">
              <a:solidFill>
                <a:srgbClr val="376092"/>
              </a:solidFill>
              <a:latin typeface="MV Boli" pitchFamily="2" charset="0"/>
              <a:ea typeface="Times New Roman" pitchFamily="18" charset="0"/>
              <a:cs typeface="MV Boli" pitchFamily="2"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36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Publishing opportunities for authors in less</a:t>
            </a:r>
            <a:br>
              <a:rPr lang="en-GB" sz="2400" kern="1200" dirty="0" smtClean="0">
                <a:solidFill>
                  <a:srgbClr val="376092"/>
                </a:solidFill>
                <a:latin typeface="MV Boli" pitchFamily="2" charset="0"/>
                <a:ea typeface="Times New Roman" pitchFamily="18" charset="0"/>
                <a:cs typeface="MV Boli" pitchFamily="2" charset="0"/>
                <a:sym typeface="Symbol"/>
              </a:rPr>
            </a:br>
            <a:r>
              <a:rPr lang="en-GB"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 endowed institutions or countries and in low</a:t>
            </a:r>
            <a:br>
              <a:rPr lang="en-GB" sz="2400" kern="1200" dirty="0" smtClean="0">
                <a:solidFill>
                  <a:srgbClr val="376092"/>
                </a:solidFill>
                <a:latin typeface="MV Boli" pitchFamily="2" charset="0"/>
                <a:ea typeface="Times New Roman" pitchFamily="18" charset="0"/>
                <a:cs typeface="MV Boli" pitchFamily="2" charset="0"/>
                <a:sym typeface="Symbol"/>
              </a:rPr>
            </a:br>
            <a:r>
              <a:rPr lang="en-GB"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 budget disciplines will be limited by the APC</a:t>
            </a:r>
            <a:br>
              <a:rPr lang="en-GB" sz="2400" kern="1200" dirty="0" smtClean="0">
                <a:solidFill>
                  <a:srgbClr val="376092"/>
                </a:solidFill>
                <a:latin typeface="MV Boli" pitchFamily="2" charset="0"/>
                <a:ea typeface="Times New Roman" pitchFamily="18" charset="0"/>
                <a:cs typeface="MV Boli" pitchFamily="2" charset="0"/>
                <a:sym typeface="Symbol"/>
              </a:rPr>
            </a:br>
            <a:r>
              <a:rPr lang="en-GB"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 based business model</a:t>
            </a:r>
            <a:r>
              <a:rPr lang="en-GB" sz="2400" kern="1200" baseline="-25000" dirty="0" smtClean="0">
                <a:solidFill>
                  <a:srgbClr val="376092"/>
                </a:solidFill>
                <a:latin typeface="MV Boli" pitchFamily="2" charset="0"/>
                <a:ea typeface="Times New Roman" pitchFamily="18" charset="0"/>
                <a:cs typeface="MV Boli" pitchFamily="2" charset="0"/>
              </a:rPr>
              <a:t>.</a:t>
            </a:r>
            <a:endParaRPr lang="fr-BE" sz="2400" kern="1200" baseline="-25000" dirty="0">
              <a:solidFill>
                <a:srgbClr val="376092"/>
              </a:solidFill>
              <a:latin typeface="MV Boli" pitchFamily="2" charset="0"/>
              <a:ea typeface="Times New Roman" pitchFamily="18" charset="0"/>
              <a:cs typeface="MV Boli" pitchFamily="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5064"/>
            <a:ext cx="3577580" cy="230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7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rPr>
              <a:t>Institutional Repositories provide leverage </a:t>
            </a:r>
            <a:r>
              <a:rPr lang="en-GB" sz="2400" kern="1200" dirty="0" smtClean="0">
                <a:solidFill>
                  <a:srgbClr val="376092"/>
                </a:solidFill>
                <a:latin typeface="MV Boli" pitchFamily="2" charset="0"/>
                <a:ea typeface="Times New Roman" pitchFamily="18" charset="0"/>
                <a:cs typeface="MV Boli" pitchFamily="2" charset="0"/>
              </a:rPr>
              <a:t>to</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institutions</a:t>
            </a:r>
            <a:r>
              <a:rPr lang="en-GB" sz="2400" kern="1200" dirty="0">
                <a:solidFill>
                  <a:srgbClr val="376092"/>
                </a:solidFill>
                <a:latin typeface="MV Boli" pitchFamily="2" charset="0"/>
                <a:ea typeface="Times New Roman" pitchFamily="18" charset="0"/>
                <a:cs typeface="MV Boli" pitchFamily="2" charset="0"/>
              </a:rPr>
              <a:t>, researchers and </a:t>
            </a:r>
            <a:r>
              <a:rPr lang="en-GB" sz="2400" kern="1200" dirty="0" smtClean="0">
                <a:solidFill>
                  <a:srgbClr val="376092"/>
                </a:solidFill>
                <a:latin typeface="MV Boli" pitchFamily="2" charset="0"/>
                <a:ea typeface="Times New Roman" pitchFamily="18" charset="0"/>
                <a:cs typeface="MV Boli" pitchFamily="2" charset="0"/>
              </a:rPr>
              <a:t>funders </a:t>
            </a:r>
            <a:r>
              <a:rPr lang="en-GB" sz="2400" kern="1200" dirty="0">
                <a:solidFill>
                  <a:srgbClr val="376092"/>
                </a:solidFill>
                <a:latin typeface="MV Boli" pitchFamily="2" charset="0"/>
                <a:ea typeface="Times New Roman" pitchFamily="18" charset="0"/>
                <a:cs typeface="MV Boli" pitchFamily="2" charset="0"/>
              </a:rPr>
              <a:t>in </a:t>
            </a:r>
            <a:r>
              <a:rPr lang="en-GB" sz="2400" kern="1200" dirty="0" smtClean="0">
                <a:solidFill>
                  <a:srgbClr val="376092"/>
                </a:solidFill>
                <a:latin typeface="MV Boli" pitchFamily="2" charset="0"/>
                <a:ea typeface="Times New Roman" pitchFamily="18" charset="0"/>
                <a:cs typeface="MV Boli" pitchFamily="2" charset="0"/>
              </a:rPr>
              <a:t>their</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negotiations </a:t>
            </a:r>
            <a:r>
              <a:rPr lang="en-GB" sz="2400" kern="1200" dirty="0">
                <a:solidFill>
                  <a:srgbClr val="376092"/>
                </a:solidFill>
                <a:latin typeface="MV Boli" pitchFamily="2" charset="0"/>
                <a:ea typeface="Times New Roman" pitchFamily="18" charset="0"/>
                <a:cs typeface="MV Boli" pitchFamily="2" charset="0"/>
              </a:rPr>
              <a:t>with big publishers</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573016"/>
            <a:ext cx="3960440" cy="264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8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a:solidFill>
                  <a:srgbClr val="00B050"/>
                </a:solidFill>
                <a:latin typeface="MV Boli" pitchFamily="2" charset="0"/>
                <a:ea typeface="Times New Roman" pitchFamily="18" charset="0"/>
                <a:cs typeface="MV Boli" pitchFamily="2" charset="0"/>
              </a:rPr>
              <a:t/>
            </a:r>
            <a:br>
              <a:rPr lang="en-GB" sz="2400" kern="1200" dirty="0">
                <a:solidFill>
                  <a:srgbClr val="00B050"/>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Consortium deals with major publishers earmark</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funds that are no longer available for innovative</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small research-friendly business models</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17032"/>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62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Belgian</a:t>
            </a:r>
            <a:r>
              <a:rPr lang="fr-BE" sz="3600" kern="1200" dirty="0" smtClean="0">
                <a:solidFill>
                  <a:srgbClr val="FF6600"/>
                </a:solidFill>
                <a:latin typeface="CG Omega" pitchFamily="34" charset="0"/>
                <a:ea typeface="Times New Roman" pitchFamily="18" charset="0"/>
                <a:cs typeface="Arial" pitchFamily="34" charset="0"/>
              </a:rPr>
              <a:t> Open Access </a:t>
            </a:r>
            <a:r>
              <a:rPr lang="fr-BE" sz="3600" kern="1200" dirty="0" err="1" smtClean="0">
                <a:solidFill>
                  <a:srgbClr val="FF6600"/>
                </a:solidFill>
                <a:latin typeface="CG Omega" pitchFamily="34" charset="0"/>
                <a:ea typeface="Times New Roman" pitchFamily="18" charset="0"/>
                <a:cs typeface="Arial" pitchFamily="34" charset="0"/>
              </a:rPr>
              <a:t>rationale</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Such as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smtClean="0">
                <a:solidFill>
                  <a:srgbClr val="00B050"/>
                </a:solidFill>
                <a:latin typeface="MV Boli" pitchFamily="2" charset="0"/>
                <a:ea typeface="Times New Roman" pitchFamily="18" charset="0"/>
                <a:cs typeface="MV Boli" pitchFamily="2" charset="0"/>
              </a:rPr>
              <a:t/>
            </a:r>
            <a:br>
              <a:rPr lang="en-GB" sz="2400" kern="1200" dirty="0" smtClean="0">
                <a:solidFill>
                  <a:srgbClr val="00B050"/>
                </a:solidFill>
                <a:latin typeface="MV Boli" pitchFamily="2" charset="0"/>
                <a:ea typeface="Times New Roman" pitchFamily="18" charset="0"/>
                <a:cs typeface="MV Boli" pitchFamily="2" charset="0"/>
              </a:rPr>
            </a:br>
            <a:r>
              <a:rPr lang="en-GB" sz="2400" kern="1200" dirty="0" smtClean="0">
                <a:solidFill>
                  <a:srgbClr val="00B050"/>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Belgian stakeholders without</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a:t>
            </a: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exception fear that</a:t>
            </a:r>
            <a:r>
              <a:rPr lang="en-GB" sz="2400" kern="1200" dirty="0">
                <a:solidFill>
                  <a:srgbClr val="376092"/>
                </a:solidFill>
                <a:latin typeface="MV Boli" pitchFamily="2" charset="0"/>
                <a:ea typeface="Times New Roman" pitchFamily="18" charset="0"/>
                <a:cs typeface="MV Boli" pitchFamily="2" charset="0"/>
              </a:rPr>
              <a:t> i</a:t>
            </a:r>
            <a:r>
              <a:rPr lang="en-GB" sz="2400" kern="1200" dirty="0" smtClean="0">
                <a:solidFill>
                  <a:srgbClr val="376092"/>
                </a:solidFill>
                <a:latin typeface="MV Boli" pitchFamily="2" charset="0"/>
                <a:ea typeface="Times New Roman" pitchFamily="18" charset="0"/>
                <a:cs typeface="MV Boli" pitchFamily="2" charset="0"/>
              </a:rPr>
              <a:t>ncautious</a:t>
            </a:r>
            <a:r>
              <a:rPr lang="en-GB" sz="2400" kern="1200" dirty="0">
                <a:solidFill>
                  <a:srgbClr val="376092"/>
                </a:solidFill>
                <a:latin typeface="MV Boli" pitchFamily="2" charset="0"/>
                <a:ea typeface="Times New Roman" pitchFamily="18" charset="0"/>
                <a:cs typeface="MV Boli" pitchFamily="2" charset="0"/>
              </a:rPr>
              <a:t/>
            </a:r>
            <a:br>
              <a:rPr lang="en-GB" sz="2400" kern="1200" dirty="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promotion of the APC based</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business model might pave the</a:t>
            </a:r>
            <a:r>
              <a:rPr lang="en-GB" sz="2400" kern="1200" dirty="0">
                <a:solidFill>
                  <a:srgbClr val="376092"/>
                </a:solidFill>
                <a:latin typeface="MV Boli" pitchFamily="2" charset="0"/>
                <a:ea typeface="Times New Roman" pitchFamily="18" charset="0"/>
                <a:cs typeface="MV Boli" pitchFamily="2" charset="0"/>
              </a:rPr>
              <a:t/>
            </a:r>
            <a:br>
              <a:rPr lang="en-GB" sz="2400" kern="1200" dirty="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way to continued depletion</a:t>
            </a: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of</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public research funds</a:t>
            </a:r>
            <a:r>
              <a:rPr lang="en-GB" sz="2400" kern="1200" baseline="-25000" dirty="0" smtClean="0">
                <a:solidFill>
                  <a:srgbClr val="376092"/>
                </a:solidFill>
                <a:latin typeface="MV Boli" pitchFamily="2" charset="0"/>
                <a:ea typeface="Times New Roman" pitchFamily="18" charset="0"/>
                <a:cs typeface="MV Boli" pitchFamily="2" charset="0"/>
              </a:rPr>
              <a:t>.</a:t>
            </a:r>
            <a:r>
              <a:rPr lang="en-GB" sz="2400" kern="1200" dirty="0" smtClean="0">
                <a:solidFill>
                  <a:srgbClr val="376092"/>
                </a:solidFill>
                <a:latin typeface="MV Boli" pitchFamily="2" charset="0"/>
                <a:ea typeface="Times New Roman" pitchFamily="18" charset="0"/>
                <a:cs typeface="MV Boli" pitchFamily="2" charset="0"/>
              </a:rPr>
              <a:t> Policies</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t>
            </a:r>
            <a:r>
              <a:rPr lang="en-GB" sz="2400" kern="1200" dirty="0" smtClean="0">
                <a:solidFill>
                  <a:srgbClr val="376092"/>
                </a:solidFill>
                <a:latin typeface="MV Boli" pitchFamily="2" charset="0"/>
                <a:ea typeface="Times New Roman" pitchFamily="18" charset="0"/>
                <a:cs typeface="MV Boli" pitchFamily="2" charset="0"/>
              </a:rPr>
              <a:t>	    therefore privilege active development of repositories and of academia controlled initiatives for Open Access publishing</a:t>
            </a:r>
            <a:r>
              <a:rPr lang="en-GB" sz="2400" kern="1200" baseline="-25000" dirty="0" smtClean="0">
                <a:solidFill>
                  <a:srgbClr val="376092"/>
                </a:solidFill>
                <a:latin typeface="MV Boli" pitchFamily="2" charset="0"/>
                <a:ea typeface="Times New Roman" pitchFamily="18" charset="0"/>
                <a:cs typeface="MV Boli" pitchFamily="2" charset="0"/>
              </a:rPr>
              <a:t>.</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1982243" cy="244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27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021287"/>
            <a:ext cx="944236" cy="7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4728" y="7709089"/>
            <a:ext cx="1067272" cy="73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 descr="Description: Description: cid:image002.png@01CDEE61.E4A15870"/>
          <p:cNvSpPr>
            <a:spLocks noChangeAspect="1" noChangeArrowheads="1"/>
          </p:cNvSpPr>
          <p:nvPr/>
        </p:nvSpPr>
        <p:spPr bwMode="auto">
          <a:xfrm>
            <a:off x="2571750" y="2481263"/>
            <a:ext cx="466725" cy="390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2" descr="Description: Description: cid:image006.jpg@01CDEE61.E4A15870"/>
          <p:cNvSpPr>
            <a:spLocks noChangeAspect="1" noChangeArrowheads="1"/>
          </p:cNvSpPr>
          <p:nvPr/>
        </p:nvSpPr>
        <p:spPr bwMode="auto">
          <a:xfrm>
            <a:off x="2571750" y="2481263"/>
            <a:ext cx="304800" cy="257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3"/>
          <p:cNvSpPr>
            <a:spLocks noChangeArrowheads="1"/>
          </p:cNvSpPr>
          <p:nvPr/>
        </p:nvSpPr>
        <p:spPr bwMode="auto">
          <a:xfrm>
            <a:off x="2571750" y="248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339752" y="1700808"/>
            <a:ext cx="6534472" cy="2800767"/>
          </a:xfrm>
          <a:prstGeom prst="rect">
            <a:avLst/>
          </a:prstGeom>
        </p:spPr>
        <p:txBody>
          <a:bodyPr wrap="square">
            <a:spAutoFit/>
          </a:bodyPr>
          <a:lstStyle/>
          <a:p>
            <a:r>
              <a:rPr lang="en-GB" sz="1600" dirty="0">
                <a:solidFill>
                  <a:srgbClr val="00B050"/>
                </a:solidFill>
                <a:latin typeface="CG Omega" pitchFamily="34" charset="0"/>
                <a:ea typeface="Times New Roman" pitchFamily="18" charset="0"/>
                <a:cs typeface="Arial" pitchFamily="34" charset="0"/>
              </a:rPr>
              <a:t>Eric Laureys</a:t>
            </a:r>
            <a:r>
              <a:rPr lang="en-GB" sz="1600" dirty="0">
                <a:solidFill>
                  <a:srgbClr val="376092"/>
                </a:solidFill>
                <a:latin typeface="CG Omega" pitchFamily="34" charset="0"/>
                <a:ea typeface="Times New Roman" pitchFamily="18" charset="0"/>
                <a:cs typeface="Arial" pitchFamily="34" charset="0"/>
              </a:rPr>
              <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Science Policy Officer</a:t>
            </a:r>
          </a:p>
          <a:p>
            <a:r>
              <a:rPr lang="en-GB" sz="1600" dirty="0">
                <a:solidFill>
                  <a:srgbClr val="376092"/>
                </a:solidFill>
                <a:latin typeface="CG Omega" pitchFamily="34" charset="0"/>
                <a:ea typeface="Times New Roman" pitchFamily="18" charset="0"/>
                <a:cs typeface="Arial" pitchFamily="34" charset="0"/>
              </a:rPr>
              <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Scientific and Technical Information Service (STIS)</a:t>
            </a:r>
            <a:endParaRPr lang="en-GB" sz="1600" dirty="0">
              <a:solidFill>
                <a:srgbClr val="376092"/>
              </a:solidFill>
              <a:latin typeface="CG Omega" pitchFamily="34" charset="0"/>
              <a:ea typeface="Times New Roman" pitchFamily="18" charset="0"/>
              <a:cs typeface="Arial" pitchFamily="34" charset="0"/>
            </a:endParaRPr>
          </a:p>
          <a:p>
            <a:r>
              <a:rPr lang="en-GB" sz="1600" dirty="0" smtClean="0">
                <a:solidFill>
                  <a:srgbClr val="376092"/>
                </a:solidFill>
                <a:latin typeface="CG Omega" pitchFamily="34" charset="0"/>
                <a:ea typeface="Times New Roman" pitchFamily="18" charset="0"/>
                <a:cs typeface="Arial" pitchFamily="34" charset="0"/>
              </a:rPr>
              <a:t>Belgian Federal Science Policy Office (BELSPO)</a:t>
            </a:r>
            <a:endParaRPr lang="en-GB" sz="1600" dirty="0">
              <a:solidFill>
                <a:srgbClr val="376092"/>
              </a:solidFill>
              <a:latin typeface="CG Omega" pitchFamily="34" charset="0"/>
              <a:ea typeface="Times New Roman" pitchFamily="18" charset="0"/>
              <a:cs typeface="Arial" pitchFamily="34" charset="0"/>
            </a:endParaRPr>
          </a:p>
          <a:p>
            <a:endParaRPr lang="en-GB" sz="1600" dirty="0">
              <a:solidFill>
                <a:srgbClr val="376092"/>
              </a:solidFill>
              <a:latin typeface="CG Omega" pitchFamily="34" charset="0"/>
              <a:ea typeface="Times New Roman" pitchFamily="18" charset="0"/>
              <a:cs typeface="Arial" pitchFamily="34" charset="0"/>
            </a:endParaRPr>
          </a:p>
          <a:p>
            <a:r>
              <a:rPr lang="en-GB" sz="1600" dirty="0" smtClean="0">
                <a:solidFill>
                  <a:srgbClr val="376092"/>
                </a:solidFill>
                <a:latin typeface="CG Omega" pitchFamily="34" charset="0"/>
                <a:ea typeface="Times New Roman" pitchFamily="18" charset="0"/>
                <a:cs typeface="Arial" pitchFamily="34" charset="0"/>
              </a:rPr>
              <a:t>231 </a:t>
            </a:r>
            <a:r>
              <a:rPr lang="en-GB" sz="1600" dirty="0">
                <a:solidFill>
                  <a:srgbClr val="376092"/>
                </a:solidFill>
                <a:latin typeface="CG Omega" pitchFamily="34" charset="0"/>
                <a:ea typeface="Times New Roman" pitchFamily="18" charset="0"/>
                <a:cs typeface="Arial" pitchFamily="34" charset="0"/>
              </a:rPr>
              <a:t>Avenue Louise</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BE-1050 </a:t>
            </a:r>
            <a:r>
              <a:rPr lang="en-GB" sz="1600" dirty="0" err="1" smtClean="0">
                <a:solidFill>
                  <a:srgbClr val="376092"/>
                </a:solidFill>
                <a:latin typeface="CG Omega" pitchFamily="34" charset="0"/>
                <a:ea typeface="Times New Roman" pitchFamily="18" charset="0"/>
                <a:cs typeface="Arial" pitchFamily="34" charset="0"/>
              </a:rPr>
              <a:t>Bruxelles</a:t>
            </a:r>
            <a:r>
              <a:rPr lang="en-GB" sz="1600" dirty="0">
                <a:solidFill>
                  <a:srgbClr val="376092"/>
                </a:solidFill>
                <a:latin typeface="CG Omega" pitchFamily="34" charset="0"/>
                <a:ea typeface="Times New Roman" pitchFamily="18" charset="0"/>
                <a:cs typeface="Arial" pitchFamily="34" charset="0"/>
              </a:rPr>
              <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a:t>
            </a:r>
            <a:r>
              <a:rPr lang="en-GB" sz="1600" dirty="0">
                <a:solidFill>
                  <a:srgbClr val="376092"/>
                </a:solidFill>
                <a:latin typeface="CG Omega" pitchFamily="34" charset="0"/>
                <a:ea typeface="Times New Roman" pitchFamily="18" charset="0"/>
                <a:cs typeface="Arial" pitchFamily="34" charset="0"/>
              </a:rPr>
              <a:t>32 (0)2 238 37 </a:t>
            </a:r>
            <a:r>
              <a:rPr lang="en-GB" sz="1600" dirty="0" smtClean="0">
                <a:solidFill>
                  <a:srgbClr val="376092"/>
                </a:solidFill>
                <a:latin typeface="CG Omega" pitchFamily="34" charset="0"/>
                <a:ea typeface="Times New Roman" pitchFamily="18" charset="0"/>
                <a:cs typeface="Arial" pitchFamily="34" charset="0"/>
              </a:rPr>
              <a:t>51</a:t>
            </a:r>
            <a:r>
              <a:rPr lang="en-GB" sz="1600" dirty="0">
                <a:solidFill>
                  <a:srgbClr val="376092"/>
                </a:solidFill>
                <a:latin typeface="CG Omega" pitchFamily="34" charset="0"/>
                <a:ea typeface="Times New Roman" pitchFamily="18" charset="0"/>
                <a:cs typeface="Arial" pitchFamily="34" charset="0"/>
              </a:rPr>
              <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www.stis.belspo.be</a:t>
            </a:r>
            <a:r>
              <a:rPr lang="en-GB" sz="1600" dirty="0">
                <a:solidFill>
                  <a:srgbClr val="376092"/>
                </a:solidFill>
                <a:latin typeface="CG Omega" pitchFamily="34" charset="0"/>
                <a:ea typeface="Times New Roman" pitchFamily="18" charset="0"/>
                <a:cs typeface="Arial" pitchFamily="34" charset="0"/>
              </a:rPr>
              <a:t/>
            </a:r>
            <a:br>
              <a:rPr lang="en-GB" sz="1600" dirty="0">
                <a:solidFill>
                  <a:srgbClr val="376092"/>
                </a:solidFill>
                <a:latin typeface="CG Omega" pitchFamily="34" charset="0"/>
                <a:ea typeface="Times New Roman" pitchFamily="18" charset="0"/>
                <a:cs typeface="Arial" pitchFamily="34" charset="0"/>
              </a:rPr>
            </a:br>
            <a:r>
              <a:rPr lang="en-GB" sz="1600" dirty="0" smtClean="0">
                <a:solidFill>
                  <a:srgbClr val="376092"/>
                </a:solidFill>
                <a:latin typeface="CG Omega" pitchFamily="34" charset="0"/>
                <a:ea typeface="Times New Roman" pitchFamily="18" charset="0"/>
                <a:cs typeface="Arial" pitchFamily="34" charset="0"/>
              </a:rPr>
              <a:t>eric.laureys@stis.belspo.be</a:t>
            </a:r>
            <a:endParaRPr lang="en-GB" sz="1600" dirty="0">
              <a:solidFill>
                <a:srgbClr val="376092"/>
              </a:solidFill>
              <a:latin typeface="CG Omega" pitchFamily="34" charset="0"/>
              <a:ea typeface="Times New Roman" pitchFamily="18" charset="0"/>
              <a:cs typeface="Arial" pitchFamily="34" charset="0"/>
            </a:endParaRPr>
          </a:p>
        </p:txBody>
      </p:sp>
    </p:spTree>
    <p:extLst>
      <p:ext uri="{BB962C8B-B14F-4D97-AF65-F5344CB8AC3E}">
        <p14:creationId xmlns:p14="http://schemas.microsoft.com/office/powerpoint/2010/main" val="18984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a:solidFill>
                  <a:srgbClr val="FF6600"/>
                </a:solidFill>
                <a:latin typeface="CG Omega" pitchFamily="34" charset="0"/>
                <a:ea typeface="Times New Roman" pitchFamily="18" charset="0"/>
                <a:cs typeface="Arial" pitchFamily="34" charset="0"/>
              </a:rPr>
              <a:t>Research</a:t>
            </a:r>
            <a:r>
              <a:rPr lang="fr-BE" sz="3600" kern="1200" dirty="0">
                <a:solidFill>
                  <a:srgbClr val="FF6600"/>
                </a:solidFill>
                <a:latin typeface="CG Omega" pitchFamily="34" charset="0"/>
                <a:ea typeface="Times New Roman" pitchFamily="18" charset="0"/>
                <a:cs typeface="Arial" pitchFamily="34" charset="0"/>
              </a:rPr>
              <a:t> in </a:t>
            </a:r>
            <a:r>
              <a:rPr lang="fr-BE" sz="3600" kern="1200" dirty="0" err="1">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400" kern="1200" dirty="0" err="1" smtClean="0">
                <a:solidFill>
                  <a:srgbClr val="00B050"/>
                </a:solidFill>
                <a:latin typeface="MV Boli" pitchFamily="2" charset="0"/>
                <a:ea typeface="Times New Roman" pitchFamily="18" charset="0"/>
                <a:cs typeface="MV Boli" pitchFamily="2" charset="0"/>
              </a:rPr>
              <a:t>Industry</a:t>
            </a:r>
            <a:r>
              <a:rPr lang="fr-BE" sz="2400" kern="1200" dirty="0" smtClean="0">
                <a:solidFill>
                  <a:srgbClr val="00B050"/>
                </a:solidFill>
                <a:latin typeface="MV Boli" pitchFamily="2" charset="0"/>
                <a:ea typeface="Times New Roman" pitchFamily="18" charset="0"/>
                <a:cs typeface="MV Boli" pitchFamily="2" charset="0"/>
              </a:rPr>
              <a:t> (</a:t>
            </a:r>
            <a:r>
              <a:rPr lang="fr-BE" sz="2400" kern="1200" dirty="0" err="1" smtClean="0">
                <a:solidFill>
                  <a:srgbClr val="00B050"/>
                </a:solidFill>
                <a:latin typeface="MV Boli" pitchFamily="2" charset="0"/>
                <a:ea typeface="Times New Roman" pitchFamily="18" charset="0"/>
                <a:cs typeface="MV Boli" pitchFamily="2" charset="0"/>
              </a:rPr>
              <a:t>Applied</a:t>
            </a:r>
            <a:r>
              <a:rPr lang="fr-BE" sz="2400" kern="1200" dirty="0" smtClean="0">
                <a:solidFill>
                  <a:srgbClr val="00B050"/>
                </a:solidFill>
                <a:latin typeface="MV Boli" pitchFamily="2" charset="0"/>
                <a:ea typeface="Times New Roman" pitchFamily="18" charset="0"/>
                <a:cs typeface="MV Boli" pitchFamily="2" charset="0"/>
              </a:rPr>
              <a:t> </a:t>
            </a:r>
            <a:r>
              <a:rPr lang="fr-BE" sz="2400" kern="1200" dirty="0" err="1" smtClean="0">
                <a:solidFill>
                  <a:srgbClr val="00B050"/>
                </a:solidFill>
                <a:latin typeface="MV Boli" pitchFamily="2" charset="0"/>
                <a:ea typeface="Times New Roman" pitchFamily="18" charset="0"/>
                <a:cs typeface="MV Boli" pitchFamily="2" charset="0"/>
              </a:rPr>
              <a:t>Research</a:t>
            </a:r>
            <a:r>
              <a:rPr lang="fr-BE" sz="2400" kern="1200" dirty="0" smtClean="0">
                <a:solidFill>
                  <a:srgbClr val="00B050"/>
                </a:solidFill>
                <a:latin typeface="MV Boli" pitchFamily="2" charset="0"/>
                <a:ea typeface="Times New Roman" pitchFamily="18" charset="0"/>
                <a:cs typeface="MV Boli" pitchFamily="2" charset="0"/>
              </a:rPr>
              <a:t> Centres)</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t>
            </a:r>
            <a:r>
              <a:rPr lang="fr-BE" sz="2000" kern="1200" dirty="0" smtClean="0">
                <a:solidFill>
                  <a:srgbClr val="00B050"/>
                </a:solidFill>
                <a:latin typeface="MV Boli" pitchFamily="2" charset="0"/>
                <a:ea typeface="Times New Roman" pitchFamily="18" charset="0"/>
                <a:cs typeface="MV Boli" pitchFamily="2" charset="0"/>
              </a:rPr>
              <a:t>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t>
            </a:r>
            <a:r>
              <a:rPr lang="fr-BE" sz="2400" kern="1200" dirty="0" smtClean="0">
                <a:solidFill>
                  <a:srgbClr val="00B050"/>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Regions</a:t>
            </a: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00B050"/>
                </a:solidFill>
                <a:latin typeface="CG Omega" pitchFamily="34" charset="0"/>
                <a:ea typeface="Times New Roman" pitchFamily="18" charset="0"/>
                <a:cs typeface="Arial" pitchFamily="34" charset="0"/>
              </a:rPr>
              <a:t>	</a:t>
            </a: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endParaRPr lang="fr-BE" sz="2000" kern="1200" dirty="0">
              <a:solidFill>
                <a:srgbClr val="00B050"/>
              </a:solidFill>
              <a:latin typeface="CG Omega" pitchFamily="34" charset="0"/>
              <a:ea typeface="Times New Roman" pitchFamily="18"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33" y="3212976"/>
            <a:ext cx="365255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0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smtClean="0">
                <a:solidFill>
                  <a:srgbClr val="FF6600"/>
                </a:solidFill>
                <a:latin typeface="CG Omega" pitchFamily="34" charset="0"/>
                <a:ea typeface="Times New Roman" pitchFamily="18" charset="0"/>
                <a:cs typeface="Arial" pitchFamily="34" charset="0"/>
              </a:rPr>
              <a:t>Research</a:t>
            </a:r>
            <a:r>
              <a:rPr lang="fr-BE" sz="3600" kern="1200" dirty="0" smtClean="0">
                <a:solidFill>
                  <a:srgbClr val="FF6600"/>
                </a:solidFill>
                <a:latin typeface="CG Omega" pitchFamily="34" charset="0"/>
                <a:ea typeface="Times New Roman" pitchFamily="18" charset="0"/>
                <a:cs typeface="Arial" pitchFamily="34" charset="0"/>
              </a:rPr>
              <a:t> in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400" kern="1200" dirty="0" smtClean="0">
                <a:solidFill>
                  <a:srgbClr val="00B050"/>
                </a:solidFill>
                <a:latin typeface="MV Boli" pitchFamily="2" charset="0"/>
                <a:ea typeface="Times New Roman" pitchFamily="18" charset="0"/>
                <a:cs typeface="MV Boli" pitchFamily="2" charset="0"/>
              </a:rPr>
              <a:t>Education </a:t>
            </a:r>
            <a:r>
              <a:rPr lang="fr-BE" sz="2400" kern="1200" dirty="0">
                <a:solidFill>
                  <a:srgbClr val="00B050"/>
                </a:solidFill>
                <a:latin typeface="MV Boli" pitchFamily="2" charset="0"/>
                <a:ea typeface="Times New Roman" pitchFamily="18" charset="0"/>
                <a:cs typeface="MV Boli" pitchFamily="2" charset="0"/>
              </a:rPr>
              <a:t>(</a:t>
            </a:r>
            <a:r>
              <a:rPr lang="fr-BE" sz="2400" kern="1200" dirty="0" err="1">
                <a:solidFill>
                  <a:srgbClr val="00B050"/>
                </a:solidFill>
                <a:latin typeface="MV Boli" pitchFamily="2" charset="0"/>
                <a:ea typeface="Times New Roman" pitchFamily="18" charset="0"/>
                <a:cs typeface="MV Boli" pitchFamily="2" charset="0"/>
              </a:rPr>
              <a:t>Universities</a:t>
            </a:r>
            <a:r>
              <a:rPr lang="fr-BE" sz="2400" kern="1200" dirty="0" smtClean="0">
                <a:solidFill>
                  <a:srgbClr val="00B050"/>
                </a:solidFill>
                <a:latin typeface="MV Boli" pitchFamily="2" charset="0"/>
                <a:ea typeface="Times New Roman" pitchFamily="18" charset="0"/>
                <a:cs typeface="MV Boli" pitchFamily="2" charset="0"/>
              </a:rPr>
              <a:t>)</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t>
            </a:r>
            <a:r>
              <a:rPr lang="fr-BE" sz="2000" kern="1200" dirty="0" smtClean="0">
                <a:solidFill>
                  <a:srgbClr val="00B050"/>
                </a:solidFill>
                <a:latin typeface="MV Boli" pitchFamily="2" charset="0"/>
                <a:ea typeface="Times New Roman" pitchFamily="18" charset="0"/>
                <a:cs typeface="MV Boli" pitchFamily="2" charset="0"/>
              </a:rPr>
              <a:t>			</a:t>
            </a:r>
            <a:r>
              <a:rPr lang="fr-BE" sz="2400" kern="1200" dirty="0" smtClean="0">
                <a:solidFill>
                  <a:srgbClr val="00B050"/>
                </a:solidFill>
                <a:latin typeface="MV Boli" pitchFamily="2" charset="0"/>
                <a:ea typeface="Times New Roman" pitchFamily="18" charset="0"/>
                <a:cs typeface="MV Boli" pitchFamily="2" charset="0"/>
              </a:rPr>
              <a:t>   : </a:t>
            </a:r>
            <a:r>
              <a:rPr lang="fr-BE" sz="2400" kern="1200" dirty="0" err="1" smtClean="0">
                <a:solidFill>
                  <a:srgbClr val="376092"/>
                </a:solidFill>
                <a:latin typeface="MV Boli" pitchFamily="2" charset="0"/>
                <a:ea typeface="Times New Roman" pitchFamily="18" charset="0"/>
                <a:cs typeface="MV Boli" pitchFamily="2" charset="0"/>
              </a:rPr>
              <a:t>Language</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a:solidFill>
                  <a:srgbClr val="376092"/>
                </a:solidFill>
                <a:latin typeface="MV Boli" pitchFamily="2" charset="0"/>
                <a:ea typeface="Times New Roman" pitchFamily="18" charset="0"/>
                <a:cs typeface="MV Boli" pitchFamily="2" charset="0"/>
              </a:rPr>
              <a:t>Communities</a:t>
            </a:r>
            <a:r>
              <a:rPr lang="fr-BE" sz="2400" kern="1200" dirty="0">
                <a:solidFill>
                  <a:srgbClr val="376092"/>
                </a:solidFill>
                <a:latin typeface="MV Boli" pitchFamily="2" charset="0"/>
                <a:ea typeface="Times New Roman" pitchFamily="18" charset="0"/>
                <a:cs typeface="MV Boli" pitchFamily="2" charset="0"/>
              </a:rPr>
              <a:t> </a:t>
            </a: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00B050"/>
                </a:solidFill>
                <a:latin typeface="CG Omega" pitchFamily="34" charset="0"/>
                <a:ea typeface="Times New Roman" pitchFamily="18" charset="0"/>
                <a:cs typeface="Arial" pitchFamily="34" charset="0"/>
              </a:rPr>
              <a:t>	</a:t>
            </a: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endParaRPr lang="fr-BE" sz="2000" kern="1200" dirty="0">
              <a:solidFill>
                <a:srgbClr val="00B050"/>
              </a:solidFill>
              <a:latin typeface="CG Omega" pitchFamily="34" charset="0"/>
              <a:ea typeface="Times New Roman" pitchFamily="18" charset="0"/>
              <a:cs typeface="Arial"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531" y="3199630"/>
            <a:ext cx="1980333" cy="210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err="1">
                <a:solidFill>
                  <a:srgbClr val="FF6600"/>
                </a:solidFill>
                <a:latin typeface="CG Omega" pitchFamily="34" charset="0"/>
                <a:ea typeface="Times New Roman" pitchFamily="18" charset="0"/>
                <a:cs typeface="Arial" pitchFamily="34" charset="0"/>
              </a:rPr>
              <a:t>Research</a:t>
            </a:r>
            <a:r>
              <a:rPr lang="fr-BE" sz="3600" kern="1200" dirty="0">
                <a:solidFill>
                  <a:srgbClr val="FF6600"/>
                </a:solidFill>
                <a:latin typeface="CG Omega" pitchFamily="34" charset="0"/>
                <a:ea typeface="Times New Roman" pitchFamily="18" charset="0"/>
                <a:cs typeface="Arial" pitchFamily="34" charset="0"/>
              </a:rPr>
              <a:t> in </a:t>
            </a:r>
            <a:r>
              <a:rPr lang="fr-BE" sz="3600" kern="1200" dirty="0" err="1">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a:solidFill>
                  <a:srgbClr val="376092"/>
                </a:solidFill>
                <a:latin typeface="CG Omega" pitchFamily="34" charset="0"/>
                <a:ea typeface="Times New Roman" pitchFamily="18" charset="0"/>
                <a:cs typeface="Arial" pitchFamily="34" charset="0"/>
              </a:rPr>
              <a:t/>
            </a:r>
            <a:br>
              <a:rPr lang="fr-BE" sz="2500" kern="1200" dirty="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100" kern="1200" dirty="0">
                <a:solidFill>
                  <a:srgbClr val="00B050"/>
                </a:solidFill>
                <a:latin typeface="MV Boli" pitchFamily="2" charset="0"/>
                <a:ea typeface="Times New Roman" pitchFamily="18" charset="0"/>
                <a:cs typeface="MV Boli" pitchFamily="2" charset="0"/>
              </a:rPr>
              <a:t>Research fields defined by national purpose and international commitments (Federal Research Institutions)</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r>
            <a:br>
              <a:rPr lang="fr-BE" sz="2000" kern="1200" dirty="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00B050"/>
                </a:solidFill>
                <a:latin typeface="MV Boli" pitchFamily="2" charset="0"/>
                <a:ea typeface="Times New Roman" pitchFamily="18" charset="0"/>
                <a:cs typeface="MV Boli" pitchFamily="2" charset="0"/>
              </a:rPr>
              <a:t>	</a:t>
            </a:r>
            <a:r>
              <a:rPr lang="fr-BE" sz="2000" kern="1200" dirty="0" smtClean="0">
                <a:solidFill>
                  <a:srgbClr val="00B050"/>
                </a:solidFill>
                <a:latin typeface="MV Boli" pitchFamily="2" charset="0"/>
                <a:ea typeface="Times New Roman" pitchFamily="18" charset="0"/>
                <a:cs typeface="MV Boli" pitchFamily="2" charset="0"/>
              </a:rPr>
              <a:t>			         </a:t>
            </a:r>
            <a:r>
              <a:rPr lang="fr-BE" sz="2400" kern="1200" dirty="0" smtClean="0">
                <a:solidFill>
                  <a:srgbClr val="00B050"/>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Federal</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Authority</a:t>
            </a: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00B050"/>
                </a:solidFill>
                <a:latin typeface="CG Omega" pitchFamily="34" charset="0"/>
                <a:ea typeface="Times New Roman" pitchFamily="18" charset="0"/>
                <a:cs typeface="Arial" pitchFamily="34" charset="0"/>
              </a:rPr>
              <a:t>	</a:t>
            </a: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endParaRPr lang="fr-BE" sz="2000" kern="1200" dirty="0">
              <a:solidFill>
                <a:srgbClr val="00B050"/>
              </a:solidFill>
              <a:latin typeface="CG Omega"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501008"/>
            <a:ext cx="278951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30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Flemish Community:</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a:solidFill>
                  <a:srgbClr val="376092"/>
                </a:solidFill>
                <a:latin typeface="MV Boli" pitchFamily="2" charset="0"/>
                <a:ea typeface="Times New Roman" pitchFamily="18" charset="0"/>
                <a:cs typeface="MV Boli" pitchFamily="2" charset="0"/>
                <a:sym typeface="Symbol"/>
              </a:rPr>
              <a:t>U</a:t>
            </a:r>
            <a:r>
              <a:rPr lang="fr-BE" sz="2400" kern="1200" dirty="0" err="1" smtClean="0">
                <a:solidFill>
                  <a:srgbClr val="376092"/>
                </a:solidFill>
                <a:latin typeface="MV Boli" pitchFamily="2" charset="0"/>
                <a:ea typeface="Times New Roman" pitchFamily="18" charset="0"/>
                <a:cs typeface="MV Boli" pitchFamily="2" charset="0"/>
                <a:sym typeface="Symbol"/>
              </a:rPr>
              <a:t>niversity</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sym typeface="Symbol"/>
              </a:rPr>
              <a:t>r</a:t>
            </a:r>
            <a:r>
              <a:rPr lang="fr-BE" sz="2400" kern="1200" dirty="0" err="1" smtClean="0">
                <a:solidFill>
                  <a:srgbClr val="376092"/>
                </a:solidFill>
                <a:latin typeface="MV Boli" pitchFamily="2" charset="0"/>
                <a:ea typeface="Times New Roman" pitchFamily="18" charset="0"/>
                <a:cs typeface="MV Boli" pitchFamily="2" charset="0"/>
              </a:rPr>
              <a:t>epositories</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a:solidFill>
                  <a:srgbClr val="376092"/>
                </a:solidFill>
                <a:latin typeface="MV Boli" pitchFamily="2" charset="0"/>
                <a:ea typeface="Times New Roman" pitchFamily="18" charset="0"/>
                <a:cs typeface="MV Boli" pitchFamily="2" charset="0"/>
              </a:rPr>
              <a:t>Compulsory</a:t>
            </a: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article </a:t>
            </a:r>
            <a:r>
              <a:rPr lang="fr-BE" sz="2400" kern="1200" dirty="0" err="1" smtClean="0">
                <a:solidFill>
                  <a:srgbClr val="376092"/>
                </a:solidFill>
                <a:latin typeface="MV Boli" pitchFamily="2" charset="0"/>
                <a:ea typeface="Times New Roman" pitchFamily="18" charset="0"/>
                <a:cs typeface="MV Boli" pitchFamily="2" charset="0"/>
              </a:rPr>
              <a:t>archiving</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(1 </a:t>
            </a:r>
            <a:r>
              <a:rPr lang="fr-BE" sz="2400" kern="1200" dirty="0" err="1" smtClean="0">
                <a:solidFill>
                  <a:srgbClr val="376092"/>
                </a:solidFill>
                <a:latin typeface="MV Boli" pitchFamily="2" charset="0"/>
                <a:ea typeface="Times New Roman" pitchFamily="18" charset="0"/>
                <a:cs typeface="MV Boli" pitchFamily="2" charset="0"/>
              </a:rPr>
              <a:t>year</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embargoes</a:t>
            </a:r>
            <a:r>
              <a:rPr lang="fr-BE" sz="2400" kern="12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Encouraged archiving for</a:t>
            </a:r>
            <a:br>
              <a:rPr lang="en-GB" sz="2400" kern="1200" dirty="0" smtClean="0">
                <a:solidFill>
                  <a:srgbClr val="376092"/>
                </a:solidFill>
                <a:latin typeface="MV Boli" pitchFamily="2" charset="0"/>
                <a:ea typeface="Times New Roman" pitchFamily="18" charset="0"/>
                <a:cs typeface="MV Boli" pitchFamily="2" charset="0"/>
                <a:sym typeface="Symbol"/>
              </a:rPr>
            </a:br>
            <a:r>
              <a:rPr lang="en-GB" sz="2400" kern="1200" dirty="0" smtClean="0">
                <a:solidFill>
                  <a:srgbClr val="376092"/>
                </a:solidFill>
                <a:latin typeface="MV Boli" pitchFamily="2" charset="0"/>
                <a:ea typeface="Times New Roman" pitchFamily="18" charset="0"/>
                <a:cs typeface="MV Boli" pitchFamily="2" charset="0"/>
                <a:sym typeface="Symbol"/>
              </a:rPr>
              <a:t>  non-FWO </a:t>
            </a:r>
            <a:r>
              <a:rPr lang="en-GB" sz="2400" kern="1200" dirty="0">
                <a:solidFill>
                  <a:srgbClr val="376092"/>
                </a:solidFill>
                <a:latin typeface="MV Boli" pitchFamily="2" charset="0"/>
                <a:ea typeface="Times New Roman" pitchFamily="18" charset="0"/>
                <a:cs typeface="MV Boli" pitchFamily="2" charset="0"/>
                <a:sym typeface="Symbol"/>
              </a:rPr>
              <a:t>financed publications</a:t>
            </a:r>
            <a:endParaRPr lang="fr-BE" sz="2400" kern="1200" dirty="0">
              <a:solidFill>
                <a:srgbClr val="376092"/>
              </a:solidFill>
              <a:latin typeface="MV Boli" pitchFamily="2" charset="0"/>
              <a:ea typeface="Times New Roman" pitchFamily="18" charset="0"/>
              <a:cs typeface="MV Boli"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220119"/>
            <a:ext cx="38338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3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French Community:</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smtClean="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sym typeface="Symbol"/>
              </a:rPr>
              <a:t>University</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sym typeface="Symbol"/>
              </a:rPr>
              <a:t>r</a:t>
            </a:r>
            <a:r>
              <a:rPr lang="fr-BE" sz="2400" kern="1200" dirty="0" err="1" smtClean="0">
                <a:solidFill>
                  <a:srgbClr val="376092"/>
                </a:solidFill>
                <a:latin typeface="MV Boli" pitchFamily="2" charset="0"/>
                <a:ea typeface="Times New Roman" pitchFamily="18" charset="0"/>
                <a:cs typeface="MV Boli" pitchFamily="2" charset="0"/>
              </a:rPr>
              <a:t>epositories</a:t>
            </a:r>
            <a:r>
              <a:rPr lang="fr-BE" sz="2400" kern="1200" dirty="0" smtClean="0">
                <a:solidFill>
                  <a:srgbClr val="376092"/>
                </a:solidFill>
                <a:latin typeface="MV Boli" pitchFamily="2" charset="0"/>
                <a:ea typeface="Times New Roman" pitchFamily="18" charset="0"/>
                <a:cs typeface="MV Boli" pitchFamily="2" charset="0"/>
              </a:rPr>
              <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smtClean="0">
                <a:solidFill>
                  <a:srgbClr val="376092"/>
                </a:solidFill>
                <a:latin typeface="MV Boli" pitchFamily="2" charset="0"/>
                <a:ea typeface="Times New Roman" pitchFamily="18" charset="0"/>
                <a:cs typeface="MV Boli" pitchFamily="2" charset="0"/>
              </a:rPr>
              <a:t/>
            </a:r>
            <a:br>
              <a:rPr lang="fr-BE" sz="1200" kern="1200" dirty="0" smtClean="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rPr>
              <a:t>Compulsory</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archiving</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smtClean="0">
                <a:solidFill>
                  <a:srgbClr val="376092"/>
                </a:solidFill>
                <a:latin typeface="MV Boli" pitchFamily="2" charset="0"/>
                <a:ea typeface="Times New Roman" pitchFamily="18" charset="0"/>
                <a:cs typeface="MV Boli" pitchFamily="2" charset="0"/>
              </a:rPr>
              <a:t>  (6/12 </a:t>
            </a:r>
            <a:r>
              <a:rPr lang="fr-BE" sz="2400" kern="1200" dirty="0" err="1" smtClean="0">
                <a:solidFill>
                  <a:srgbClr val="376092"/>
                </a:solidFill>
                <a:latin typeface="MV Boli" pitchFamily="2" charset="0"/>
                <a:ea typeface="Times New Roman" pitchFamily="18" charset="0"/>
                <a:cs typeface="MV Boli" pitchFamily="2" charset="0"/>
              </a:rPr>
              <a:t>month</a:t>
            </a:r>
            <a:r>
              <a:rPr lang="fr-BE" sz="2400" kern="1200" dirty="0" smtClean="0">
                <a:solidFill>
                  <a:srgbClr val="376092"/>
                </a:solidFill>
                <a:latin typeface="MV Boli" pitchFamily="2" charset="0"/>
                <a:ea typeface="Times New Roman" pitchFamily="18" charset="0"/>
                <a:cs typeface="MV Boli" pitchFamily="2" charset="0"/>
              </a:rPr>
              <a:t> embargo)</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smtClean="0">
                <a:solidFill>
                  <a:srgbClr val="376092"/>
                </a:solidFill>
                <a:latin typeface="MV Boli" pitchFamily="2" charset="0"/>
                <a:ea typeface="Times New Roman" pitchFamily="18" charset="0"/>
                <a:cs typeface="MV Boli" pitchFamily="2" charset="0"/>
              </a:rPr>
              <a:t/>
            </a:r>
            <a:br>
              <a:rPr lang="fr-BE" sz="1200" kern="1200" dirty="0" smtClean="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a:solidFill>
                  <a:srgbClr val="376092"/>
                </a:solidFill>
                <a:latin typeface="MV Boli" pitchFamily="2" charset="0"/>
                <a:ea typeface="Times New Roman" pitchFamily="18" charset="0"/>
                <a:cs typeface="MV Boli" pitchFamily="2" charset="0"/>
              </a:rPr>
              <a:t>Grant </a:t>
            </a:r>
            <a:r>
              <a:rPr lang="fr-BE" sz="2400" kern="1200" dirty="0" err="1">
                <a:solidFill>
                  <a:srgbClr val="376092"/>
                </a:solidFill>
                <a:latin typeface="MV Boli" pitchFamily="2" charset="0"/>
                <a:ea typeface="Times New Roman" pitchFamily="18" charset="0"/>
                <a:cs typeface="MV Boli" pitchFamily="2" charset="0"/>
              </a:rPr>
              <a:t>based</a:t>
            </a:r>
            <a:r>
              <a:rPr lang="fr-BE" sz="2400" kern="1200" dirty="0">
                <a:solidFill>
                  <a:srgbClr val="376092"/>
                </a:solidFill>
                <a:latin typeface="MV Boli" pitchFamily="2" charset="0"/>
                <a:ea typeface="Times New Roman" pitchFamily="18" charset="0"/>
                <a:cs typeface="MV Boli" pitchFamily="2" charset="0"/>
              </a:rPr>
              <a:t> APC-</a:t>
            </a:r>
            <a:r>
              <a:rPr lang="fr-BE" sz="2400" kern="1200" dirty="0" err="1">
                <a:solidFill>
                  <a:srgbClr val="376092"/>
                </a:solidFill>
                <a:latin typeface="MV Boli" pitchFamily="2" charset="0"/>
                <a:ea typeface="Times New Roman" pitchFamily="18" charset="0"/>
                <a:cs typeface="MV Boli" pitchFamily="2" charset="0"/>
              </a:rPr>
              <a:t>funding</a:t>
            </a:r>
            <a:r>
              <a:rPr lang="fr-BE" sz="2400" kern="1200" dirty="0">
                <a:solidFill>
                  <a:srgbClr val="376092"/>
                </a:solidFill>
                <a:latin typeface="MV Boli" pitchFamily="2" charset="0"/>
                <a:ea typeface="Times New Roman" pitchFamily="18" charset="0"/>
                <a:cs typeface="MV Boli" pitchFamily="2" charset="0"/>
              </a:rPr>
              <a:t> </a:t>
            </a:r>
            <a:r>
              <a:rPr lang="fr-BE" sz="2400" kern="1200" dirty="0" err="1">
                <a:solidFill>
                  <a:srgbClr val="376092"/>
                </a:solidFill>
                <a:latin typeface="MV Boli" pitchFamily="2" charset="0"/>
                <a:ea typeface="Times New Roman" pitchFamily="18" charset="0"/>
                <a:cs typeface="MV Boli" pitchFamily="2" charset="0"/>
              </a:rPr>
              <a:t>with</a:t>
            </a: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cap</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(€ 500/article)</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rPr>
              <a:t>Cost for hybrid not eligible</a:t>
            </a:r>
            <a:endParaRPr lang="fr-BE" sz="2400" kern="1200" dirty="0">
              <a:solidFill>
                <a:srgbClr val="376092"/>
              </a:solidFill>
              <a:latin typeface="MV Boli" pitchFamily="2" charset="0"/>
              <a:ea typeface="Times New Roman" pitchFamily="18" charset="0"/>
              <a:cs typeface="MV Boli" pitchFamily="2" charset="0"/>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357" y="1628800"/>
            <a:ext cx="29770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97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Federal Authority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a:solidFill>
                  <a:srgbClr val="376092"/>
                </a:solidFill>
                <a:latin typeface="MV Boli" pitchFamily="2" charset="0"/>
                <a:ea typeface="Times New Roman" pitchFamily="18" charset="0"/>
                <a:cs typeface="MV Boli" pitchFamily="2" charset="0"/>
              </a:rPr>
              <a:t>Has a central </a:t>
            </a:r>
            <a:r>
              <a:rPr lang="fr-BE" sz="2400" kern="1200" dirty="0" err="1">
                <a:solidFill>
                  <a:srgbClr val="376092"/>
                </a:solidFill>
                <a:latin typeface="MV Boli" pitchFamily="2" charset="0"/>
                <a:ea typeface="Times New Roman" pitchFamily="18" charset="0"/>
                <a:cs typeface="MV Boli" pitchFamily="2" charset="0"/>
              </a:rPr>
              <a:t>Repository</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a:solidFill>
                  <a:srgbClr val="376092"/>
                </a:solidFill>
                <a:latin typeface="MV Boli" pitchFamily="2" charset="0"/>
                <a:ea typeface="Times New Roman" pitchFamily="18" charset="0"/>
                <a:cs typeface="MV Boli" pitchFamily="2" charset="0"/>
              </a:rPr>
              <a:t>Compulsory</a:t>
            </a:r>
            <a:r>
              <a:rPr lang="fr-BE" sz="2400" kern="1200" dirty="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archiving</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(6/12 </a:t>
            </a:r>
            <a:r>
              <a:rPr lang="fr-BE" sz="2400" kern="1200" dirty="0" err="1">
                <a:solidFill>
                  <a:srgbClr val="376092"/>
                </a:solidFill>
                <a:latin typeface="MV Boli" pitchFamily="2" charset="0"/>
                <a:ea typeface="Times New Roman" pitchFamily="18" charset="0"/>
                <a:cs typeface="MV Boli" pitchFamily="2" charset="0"/>
              </a:rPr>
              <a:t>month</a:t>
            </a:r>
            <a:r>
              <a:rPr lang="fr-BE" sz="2400" kern="1200" dirty="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embargoes</a:t>
            </a:r>
            <a:r>
              <a:rPr lang="fr-BE" sz="2400" kern="1200" dirty="0" smtClean="0">
                <a:solidFill>
                  <a:srgbClr val="376092"/>
                </a:solidFill>
                <a:latin typeface="MV Boli" pitchFamily="2" charset="0"/>
                <a:ea typeface="Times New Roman" pitchFamily="18" charset="0"/>
                <a:cs typeface="MV Boli" pitchFamily="2" charset="0"/>
              </a:rPr>
              <a:t>)</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a:solidFill>
                  <a:srgbClr val="376092"/>
                </a:solidFill>
                <a:latin typeface="MV Boli" pitchFamily="2" charset="0"/>
                <a:ea typeface="Times New Roman" pitchFamily="18" charset="0"/>
                <a:cs typeface="MV Boli" pitchFamily="2" charset="0"/>
              </a:rPr>
              <a:t>Grant </a:t>
            </a:r>
            <a:r>
              <a:rPr lang="fr-BE" sz="2400" kern="1200" dirty="0" err="1">
                <a:solidFill>
                  <a:srgbClr val="376092"/>
                </a:solidFill>
                <a:latin typeface="MV Boli" pitchFamily="2" charset="0"/>
                <a:ea typeface="Times New Roman" pitchFamily="18" charset="0"/>
                <a:cs typeface="MV Boli" pitchFamily="2" charset="0"/>
              </a:rPr>
              <a:t>based</a:t>
            </a: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APC-</a:t>
            </a:r>
            <a:r>
              <a:rPr lang="fr-BE" sz="2400" kern="1200" dirty="0" err="1" smtClean="0">
                <a:solidFill>
                  <a:srgbClr val="376092"/>
                </a:solidFill>
                <a:latin typeface="MV Boli" pitchFamily="2" charset="0"/>
                <a:ea typeface="Times New Roman" pitchFamily="18" charset="0"/>
                <a:cs typeface="MV Boli" pitchFamily="2" charset="0"/>
              </a:rPr>
              <a:t>funding</a:t>
            </a:r>
            <a:r>
              <a:rPr lang="fr-BE" sz="2400" kern="1200" dirty="0">
                <a:solidFill>
                  <a:srgbClr val="376092"/>
                </a:solidFill>
                <a:latin typeface="MV Boli" pitchFamily="2" charset="0"/>
                <a:ea typeface="Times New Roman" pitchFamily="18" charset="0"/>
                <a:cs typeface="MV Boli" pitchFamily="2" charset="0"/>
              </a:rPr>
              <a:t/>
            </a:r>
            <a:br>
              <a:rPr lang="fr-BE" sz="24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with</a:t>
            </a:r>
            <a:r>
              <a:rPr lang="fr-BE" sz="2400" kern="1200" dirty="0" smtClean="0">
                <a:solidFill>
                  <a:srgbClr val="376092"/>
                </a:solidFill>
                <a:latin typeface="MV Boli" pitchFamily="2" charset="0"/>
                <a:ea typeface="Times New Roman" pitchFamily="18" charset="0"/>
                <a:cs typeface="MV Boli" pitchFamily="2" charset="0"/>
              </a:rPr>
              <a:t> cap (</a:t>
            </a:r>
            <a:r>
              <a:rPr lang="fr-BE" sz="2400" kern="1200" dirty="0">
                <a:solidFill>
                  <a:srgbClr val="376092"/>
                </a:solidFill>
                <a:latin typeface="MV Boli" pitchFamily="2" charset="0"/>
                <a:ea typeface="Times New Roman" pitchFamily="18" charset="0"/>
                <a:cs typeface="MV Boli" pitchFamily="2" charset="0"/>
              </a:rPr>
              <a:t>€</a:t>
            </a:r>
            <a:r>
              <a:rPr lang="fr-BE" sz="2400" kern="1200" dirty="0" smtClean="0">
                <a:solidFill>
                  <a:srgbClr val="376092"/>
                </a:solidFill>
                <a:latin typeface="MV Boli" pitchFamily="2" charset="0"/>
                <a:ea typeface="Times New Roman" pitchFamily="18" charset="0"/>
                <a:cs typeface="MV Boli" pitchFamily="2" charset="0"/>
              </a:rPr>
              <a:t> 1300/article)</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fr-BE" sz="2400" kern="1200" dirty="0" err="1" smtClean="0">
                <a:solidFill>
                  <a:srgbClr val="376092"/>
                </a:solidFill>
                <a:latin typeface="MV Boli" pitchFamily="2" charset="0"/>
                <a:ea typeface="Times New Roman" pitchFamily="18" charset="0"/>
                <a:cs typeface="MV Boli" pitchFamily="2" charset="0"/>
              </a:rPr>
              <a:t>Quality</a:t>
            </a:r>
            <a:r>
              <a:rPr lang="fr-BE" sz="2400" kern="1200" dirty="0" smtClean="0">
                <a:solidFill>
                  <a:srgbClr val="376092"/>
                </a:solidFill>
                <a:latin typeface="MV Boli" pitchFamily="2" charset="0"/>
                <a:ea typeface="Times New Roman" pitchFamily="18" charset="0"/>
                <a:cs typeface="MV Boli" pitchFamily="2" charset="0"/>
              </a:rPr>
              <a:t> and </a:t>
            </a:r>
            <a:r>
              <a:rPr lang="fr-BE" sz="2400" kern="1200" dirty="0" err="1" smtClean="0">
                <a:solidFill>
                  <a:srgbClr val="376092"/>
                </a:solidFill>
                <a:latin typeface="MV Boli" pitchFamily="2" charset="0"/>
                <a:ea typeface="Times New Roman" pitchFamily="18" charset="0"/>
                <a:cs typeface="MV Boli" pitchFamily="2" charset="0"/>
              </a:rPr>
              <a:t>transparency</a:t>
            </a:r>
            <a:r>
              <a:rPr lang="fr-BE" sz="2400" kern="1200" dirty="0" smtClean="0">
                <a:solidFill>
                  <a:srgbClr val="376092"/>
                </a:solidFill>
                <a:latin typeface="MV Boli" pitchFamily="2" charset="0"/>
                <a:ea typeface="Times New Roman" pitchFamily="18" charset="0"/>
                <a:cs typeface="MV Boli" pitchFamily="2" charset="0"/>
              </a:rPr>
              <a:t> </a:t>
            </a:r>
            <a:r>
              <a:rPr lang="fr-BE" sz="2400" kern="1200" dirty="0" err="1" smtClean="0">
                <a:solidFill>
                  <a:srgbClr val="376092"/>
                </a:solidFill>
                <a:latin typeface="MV Boli" pitchFamily="2" charset="0"/>
                <a:ea typeface="Times New Roman" pitchFamily="18" charset="0"/>
                <a:cs typeface="MV Boli" pitchFamily="2" charset="0"/>
              </a:rPr>
              <a:t>requirements</a:t>
            </a:r>
            <a:r>
              <a:rPr lang="fr-BE" sz="2400" kern="1200" dirty="0" smtClean="0">
                <a:solidFill>
                  <a:srgbClr val="376092"/>
                </a:solidFill>
                <a:latin typeface="MV Boli" pitchFamily="2" charset="0"/>
                <a:ea typeface="Times New Roman" pitchFamily="18" charset="0"/>
                <a:cs typeface="MV Boli" pitchFamily="2" charset="0"/>
              </a:rPr>
              <a:t> for Gold</a:t>
            </a:r>
            <a:br>
              <a:rPr lang="fr-BE" sz="2400" kern="1200" dirty="0" smtClean="0">
                <a:solidFill>
                  <a:srgbClr val="376092"/>
                </a:solidFill>
                <a:latin typeface="MV Boli" pitchFamily="2" charset="0"/>
                <a:ea typeface="Times New Roman" pitchFamily="18" charset="0"/>
                <a:cs typeface="MV Boli" pitchFamily="2" charset="0"/>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Cost </a:t>
            </a:r>
            <a:r>
              <a:rPr lang="en-GB" sz="2400" kern="1200" dirty="0">
                <a:solidFill>
                  <a:srgbClr val="376092"/>
                </a:solidFill>
                <a:latin typeface="MV Boli" pitchFamily="2" charset="0"/>
                <a:ea typeface="Times New Roman" pitchFamily="18" charset="0"/>
                <a:cs typeface="MV Boli" pitchFamily="2" charset="0"/>
                <a:sym typeface="Symbol"/>
              </a:rPr>
              <a:t>for hybrid not </a:t>
            </a:r>
            <a:r>
              <a:rPr lang="en-GB" sz="2400" kern="1200" dirty="0" smtClean="0">
                <a:solidFill>
                  <a:srgbClr val="376092"/>
                </a:solidFill>
                <a:latin typeface="MV Boli" pitchFamily="2" charset="0"/>
                <a:ea typeface="Times New Roman" pitchFamily="18" charset="0"/>
                <a:cs typeface="MV Boli" pitchFamily="2" charset="0"/>
                <a:sym typeface="Symbol"/>
              </a:rPr>
              <a:t>eligible</a:t>
            </a:r>
            <a:br>
              <a:rPr lang="en-GB" sz="2400" kern="1200" dirty="0" smtClean="0">
                <a:solidFill>
                  <a:srgbClr val="376092"/>
                </a:solidFill>
                <a:latin typeface="MV Boli" pitchFamily="2" charset="0"/>
                <a:ea typeface="Times New Roman" pitchFamily="18" charset="0"/>
                <a:cs typeface="MV Boli" pitchFamily="2" charset="0"/>
                <a:sym typeface="Symbol"/>
              </a:rPr>
            </a:br>
            <a:r>
              <a:rPr lang="fr-BE" sz="1200" kern="1200" dirty="0">
                <a:solidFill>
                  <a:srgbClr val="376092"/>
                </a:solidFill>
                <a:latin typeface="MV Boli" pitchFamily="2" charset="0"/>
                <a:ea typeface="Times New Roman" pitchFamily="18" charset="0"/>
                <a:cs typeface="MV Boli" pitchFamily="2" charset="0"/>
              </a:rPr>
              <a:t/>
            </a:r>
            <a:br>
              <a:rPr lang="fr-BE" sz="1200" kern="1200" dirty="0">
                <a:solidFill>
                  <a:srgbClr val="376092"/>
                </a:solidFill>
                <a:latin typeface="MV Boli" pitchFamily="2" charset="0"/>
                <a:ea typeface="Times New Roman" pitchFamily="18" charset="0"/>
                <a:cs typeface="MV Boli" pitchFamily="2" charset="0"/>
              </a:rPr>
            </a:br>
            <a:r>
              <a:rPr lang="fr-BE" sz="2400" kern="1200" dirty="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sym typeface="Symbol"/>
              </a:rPr>
              <a:t>E</a:t>
            </a:r>
            <a:r>
              <a:rPr lang="en-GB" sz="2400" kern="1200" dirty="0" smtClean="0">
                <a:solidFill>
                  <a:srgbClr val="376092"/>
                </a:solidFill>
                <a:latin typeface="MV Boli" pitchFamily="2" charset="0"/>
                <a:ea typeface="Times New Roman" pitchFamily="18" charset="0"/>
                <a:cs typeface="MV Boli" pitchFamily="2" charset="0"/>
                <a:sym typeface="Symbol"/>
              </a:rPr>
              <a:t>valuation based</a:t>
            </a:r>
            <a:r>
              <a:rPr lang="en-GB" sz="20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on</a:t>
            </a:r>
            <a:r>
              <a:rPr lang="en-GB" sz="20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err="1" smtClean="0">
                <a:solidFill>
                  <a:srgbClr val="376092"/>
                </a:solidFill>
                <a:latin typeface="MV Boli" pitchFamily="2" charset="0"/>
                <a:ea typeface="Times New Roman" pitchFamily="18" charset="0"/>
                <a:cs typeface="MV Boli" pitchFamily="2" charset="0"/>
                <a:sym typeface="Symbol"/>
              </a:rPr>
              <a:t>Orfeo</a:t>
            </a:r>
            <a:r>
              <a:rPr lang="en-GB" sz="20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drawn</a:t>
            </a:r>
            <a:r>
              <a:rPr lang="en-GB" sz="20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sym typeface="Symbol"/>
              </a:rPr>
              <a:t>bibliography</a:t>
            </a:r>
            <a:endParaRPr lang="fr-BE" sz="2400" kern="1200" dirty="0">
              <a:solidFill>
                <a:srgbClr val="376092"/>
              </a:solidFill>
              <a:latin typeface="MV Boli" pitchFamily="2" charset="0"/>
              <a:ea typeface="Times New Roman" pitchFamily="18" charset="0"/>
              <a:cs typeface="MV Boli" pitchFamily="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7" y="1844824"/>
            <a:ext cx="2483321" cy="266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8204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Grp="1" noChangeArrowheads="1"/>
          </p:cNvSpPr>
          <p:nvPr>
            <p:ph type="ctrTitle"/>
          </p:nvPr>
        </p:nvSpPr>
        <p:spPr bwMode="auto">
          <a:xfrm>
            <a:off x="1259632" y="720000"/>
            <a:ext cx="7812496" cy="5949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fr-BE" sz="3600" kern="1200" dirty="0" smtClean="0">
                <a:solidFill>
                  <a:srgbClr val="FF6600"/>
                </a:solidFill>
                <a:latin typeface="CG Omega" pitchFamily="34" charset="0"/>
                <a:ea typeface="Times New Roman" pitchFamily="18" charset="0"/>
                <a:cs typeface="Arial" pitchFamily="34" charset="0"/>
              </a:rPr>
              <a:t>Open Access </a:t>
            </a:r>
            <a:r>
              <a:rPr lang="fr-BE" sz="3600" kern="1200" dirty="0" err="1" smtClean="0">
                <a:solidFill>
                  <a:srgbClr val="FF6600"/>
                </a:solidFill>
                <a:latin typeface="CG Omega" pitchFamily="34" charset="0"/>
                <a:ea typeface="Times New Roman" pitchFamily="18" charset="0"/>
                <a:cs typeface="Arial" pitchFamily="34" charset="0"/>
              </a:rPr>
              <a:t>policies</a:t>
            </a:r>
            <a:r>
              <a:rPr lang="fr-BE" sz="3600" kern="1200" dirty="0" smtClean="0">
                <a:solidFill>
                  <a:srgbClr val="FF6600"/>
                </a:solidFill>
                <a:latin typeface="CG Omega" pitchFamily="34" charset="0"/>
                <a:ea typeface="Times New Roman" pitchFamily="18" charset="0"/>
                <a:cs typeface="Arial" pitchFamily="34" charset="0"/>
              </a:rPr>
              <a:t> in </a:t>
            </a:r>
            <a:r>
              <a:rPr lang="fr-BE" sz="3600" kern="1200" dirty="0" err="1" smtClean="0">
                <a:solidFill>
                  <a:srgbClr val="FF6600"/>
                </a:solidFill>
                <a:latin typeface="CG Omega" pitchFamily="34" charset="0"/>
                <a:ea typeface="Times New Roman" pitchFamily="18" charset="0"/>
                <a:cs typeface="Arial" pitchFamily="34" charset="0"/>
              </a:rPr>
              <a:t>Belgium</a:t>
            </a: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fr-BE" sz="2500" kern="1200" dirty="0" smtClean="0">
                <a:solidFill>
                  <a:srgbClr val="376092"/>
                </a:solidFill>
                <a:latin typeface="CG Omega" pitchFamily="34" charset="0"/>
                <a:ea typeface="Times New Roman" pitchFamily="18" charset="0"/>
                <a:cs typeface="Arial" pitchFamily="34" charset="0"/>
              </a:rPr>
              <a:t/>
            </a:r>
            <a:br>
              <a:rPr lang="fr-BE" sz="2500" kern="1200" dirty="0" smtClean="0">
                <a:solidFill>
                  <a:srgbClr val="376092"/>
                </a:solidFill>
                <a:latin typeface="CG Omega" pitchFamily="34" charset="0"/>
                <a:ea typeface="Times New Roman" pitchFamily="18" charset="0"/>
                <a:cs typeface="Arial" pitchFamily="34" charset="0"/>
              </a:rPr>
            </a:br>
            <a:r>
              <a:rPr lang="en-GB" sz="2400" kern="1200" dirty="0" smtClean="0">
                <a:solidFill>
                  <a:srgbClr val="00B050"/>
                </a:solidFill>
                <a:latin typeface="MV Boli" pitchFamily="2" charset="0"/>
                <a:ea typeface="Times New Roman" pitchFamily="18" charset="0"/>
                <a:cs typeface="MV Boli" pitchFamily="2" charset="0"/>
              </a:rPr>
              <a:t>Striking fact :</a:t>
            </a:r>
            <a:r>
              <a:rPr lang="fr-BE" sz="2000" kern="1200" dirty="0" smtClean="0">
                <a:solidFill>
                  <a:srgbClr val="00B050"/>
                </a:solidFill>
                <a:latin typeface="MV Boli" pitchFamily="2" charset="0"/>
                <a:ea typeface="Times New Roman" pitchFamily="18" charset="0"/>
                <a:cs typeface="MV Boli" pitchFamily="2" charset="0"/>
              </a:rPr>
              <a:t/>
            </a:r>
            <a:br>
              <a:rPr lang="fr-BE" sz="2000" kern="1200" dirty="0" smtClean="0">
                <a:solidFill>
                  <a:srgbClr val="00B050"/>
                </a:solidFill>
                <a:latin typeface="MV Boli" pitchFamily="2" charset="0"/>
                <a:ea typeface="Times New Roman" pitchFamily="18" charset="0"/>
                <a:cs typeface="MV Boli" pitchFamily="2" charset="0"/>
              </a:rPr>
            </a:br>
            <a:r>
              <a:rPr lang="fr-BE" sz="2000" kern="1200" dirty="0">
                <a:solidFill>
                  <a:srgbClr val="376092"/>
                </a:solidFill>
                <a:latin typeface="CG Omega" pitchFamily="34" charset="0"/>
                <a:ea typeface="Times New Roman" pitchFamily="18" charset="0"/>
                <a:cs typeface="Arial" pitchFamily="34" charset="0"/>
              </a:rPr>
              <a:t/>
            </a:r>
            <a:br>
              <a:rPr lang="fr-BE" sz="2000" kern="1200" dirty="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r>
            <a:br>
              <a:rPr lang="fr-BE" sz="2000" kern="1200" dirty="0" smtClean="0">
                <a:solidFill>
                  <a:srgbClr val="376092"/>
                </a:solidFill>
                <a:latin typeface="CG Omega" pitchFamily="34" charset="0"/>
                <a:ea typeface="Times New Roman" pitchFamily="18" charset="0"/>
                <a:cs typeface="Arial" pitchFamily="34" charset="0"/>
              </a:rPr>
            </a:br>
            <a:r>
              <a:rPr lang="fr-BE" sz="2000" kern="1200" dirty="0" smtClean="0">
                <a:solidFill>
                  <a:srgbClr val="376092"/>
                </a:solidFill>
                <a:latin typeface="CG Omega" pitchFamily="34" charset="0"/>
                <a:ea typeface="Times New Roman" pitchFamily="18" charset="0"/>
                <a:cs typeface="Arial" pitchFamily="34" charset="0"/>
              </a:rPr>
              <a:t>			</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a:solidFill>
                  <a:srgbClr val="376092"/>
                </a:solidFill>
                <a:latin typeface="MV Boli" pitchFamily="2" charset="0"/>
                <a:ea typeface="Times New Roman" pitchFamily="18" charset="0"/>
                <a:cs typeface="MV Boli" pitchFamily="2" charset="0"/>
              </a:rPr>
              <a:t>Enforcing Green OA</a:t>
            </a:r>
            <a:br>
              <a:rPr lang="en-GB" sz="2400" kern="1200" dirty="0">
                <a:solidFill>
                  <a:srgbClr val="376092"/>
                </a:solidFill>
                <a:latin typeface="MV Boli" pitchFamily="2" charset="0"/>
                <a:ea typeface="Times New Roman" pitchFamily="18" charset="0"/>
                <a:cs typeface="MV Boli" pitchFamily="2" charset="0"/>
              </a:rPr>
            </a:br>
            <a:r>
              <a:rPr lang="en-GB" sz="2400" kern="1200" dirty="0" smtClean="0">
                <a:solidFill>
                  <a:srgbClr val="376092"/>
                </a:solidFill>
                <a:latin typeface="MV Boli" pitchFamily="2" charset="0"/>
                <a:ea typeface="Times New Roman" pitchFamily="18" charset="0"/>
                <a:cs typeface="MV Boli" pitchFamily="2" charset="0"/>
              </a:rPr>
              <a:t>			</a:t>
            </a:r>
            <a:r>
              <a:rPr lang="fr-BE" sz="2400" kern="1200" dirty="0" smtClean="0">
                <a:solidFill>
                  <a:srgbClr val="376092"/>
                </a:solidFill>
                <a:latin typeface="MV Boli" pitchFamily="2" charset="0"/>
                <a:ea typeface="Times New Roman" pitchFamily="18" charset="0"/>
                <a:cs typeface="MV Boli" pitchFamily="2" charset="0"/>
                <a:sym typeface="Symbol"/>
              </a:rPr>
              <a:t> </a:t>
            </a:r>
            <a:r>
              <a:rPr lang="en-GB" sz="2400" kern="1200" dirty="0" smtClean="0">
                <a:solidFill>
                  <a:srgbClr val="376092"/>
                </a:solidFill>
                <a:latin typeface="MV Boli" pitchFamily="2" charset="0"/>
                <a:ea typeface="Times New Roman" pitchFamily="18" charset="0"/>
                <a:cs typeface="MV Boli" pitchFamily="2" charset="0"/>
              </a:rPr>
              <a:t>Fostering </a:t>
            </a:r>
            <a:r>
              <a:rPr lang="en-GB" sz="2400" u="sng" kern="1200" dirty="0">
                <a:solidFill>
                  <a:srgbClr val="376092"/>
                </a:solidFill>
                <a:latin typeface="MV Boli" pitchFamily="2" charset="0"/>
                <a:ea typeface="Times New Roman" pitchFamily="18" charset="0"/>
                <a:cs typeface="MV Boli" pitchFamily="2" charset="0"/>
              </a:rPr>
              <a:t>Fair</a:t>
            </a:r>
            <a:r>
              <a:rPr lang="en-GB" sz="2400" kern="1200" dirty="0">
                <a:solidFill>
                  <a:srgbClr val="376092"/>
                </a:solidFill>
                <a:latin typeface="MV Boli" pitchFamily="2" charset="0"/>
                <a:ea typeface="Times New Roman" pitchFamily="18" charset="0"/>
                <a:cs typeface="MV Boli" pitchFamily="2" charset="0"/>
              </a:rPr>
              <a:t> Gold </a:t>
            </a:r>
            <a:r>
              <a:rPr lang="en-GB" sz="2400" kern="1200" dirty="0" smtClean="0">
                <a:solidFill>
                  <a:srgbClr val="376092"/>
                </a:solidFill>
                <a:latin typeface="MV Boli" pitchFamily="2" charset="0"/>
                <a:ea typeface="Times New Roman" pitchFamily="18" charset="0"/>
                <a:cs typeface="MV Boli" pitchFamily="2" charset="0"/>
              </a:rPr>
              <a:t>OA</a:t>
            </a:r>
            <a:br>
              <a:rPr lang="en-GB" sz="2400" kern="1200" dirty="0" smtClean="0">
                <a:solidFill>
                  <a:srgbClr val="376092"/>
                </a:solidFill>
                <a:latin typeface="MV Boli" pitchFamily="2" charset="0"/>
                <a:ea typeface="Times New Roman" pitchFamily="18" charset="0"/>
                <a:cs typeface="MV Boli" pitchFamily="2" charset="0"/>
              </a:rPr>
            </a:br>
            <a:r>
              <a:rPr lang="en-GB" sz="2400" kern="1200" dirty="0">
                <a:solidFill>
                  <a:srgbClr val="376092"/>
                </a:solidFill>
                <a:latin typeface="MV Boli" pitchFamily="2" charset="0"/>
                <a:ea typeface="Times New Roman" pitchFamily="18" charset="0"/>
                <a:cs typeface="MV Boli" pitchFamily="2" charset="0"/>
              </a:rPr>
              <a:t/>
            </a:r>
            <a:br>
              <a:rPr lang="en-GB" sz="2400" kern="1200" dirty="0">
                <a:solidFill>
                  <a:srgbClr val="376092"/>
                </a:solidFill>
                <a:latin typeface="MV Boli" pitchFamily="2" charset="0"/>
                <a:ea typeface="Times New Roman" pitchFamily="18" charset="0"/>
                <a:cs typeface="MV Boli" pitchFamily="2" charset="0"/>
              </a:rPr>
            </a:br>
            <a:endParaRPr lang="fr-BE" sz="2400" kern="1200" dirty="0">
              <a:solidFill>
                <a:srgbClr val="376092"/>
              </a:solidFill>
              <a:latin typeface="MV Boli" pitchFamily="2" charset="0"/>
              <a:ea typeface="Times New Roman" pitchFamily="18" charset="0"/>
              <a:cs typeface="MV Boli" pitchFamily="2"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000" y="6026400"/>
            <a:ext cx="88391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6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lspo_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Belspo_Presentation</Template>
  <TotalTime>4636</TotalTime>
  <Words>106</Words>
  <Application>Microsoft Office PowerPoint</Application>
  <PresentationFormat>On-screen Show (4:3)</PresentationFormat>
  <Paragraphs>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Belspo_Presentation</vt:lpstr>
      <vt:lpstr> Open Access The Belgian approach</vt:lpstr>
      <vt:lpstr>Institutional Belgium               </vt:lpstr>
      <vt:lpstr>Research in Belgium     Industry (Applied Research Centres)                        : Regions       </vt:lpstr>
      <vt:lpstr>Research in Belgium     Education (Universities)              : Language Communities        </vt:lpstr>
      <vt:lpstr>Research in Belgium     Research fields defined by national purpose and international commitments (Federal Research Institutions)                    : Federal Authority       </vt:lpstr>
      <vt:lpstr>Open Access policies in Belgium  Flemish Community:      University repositories   Compulsory article archiving   (1 year embargoes)   Encouraged archiving for   non-FWO financed publications</vt:lpstr>
      <vt:lpstr>Open Access policies in Belgium  French Community:    University repositories   Compulsory archiving   (6/12 month embargo)   Grant based APC-funding with cap   (€ 500/article)   Cost for hybrid not eligible</vt:lpstr>
      <vt:lpstr>Open Access policies in Belgium  Federal Authority :    Has a central Repository   Compulsory archiving   (6/12 month embargoes)   Grant based APC-funding   with cap (€ 1300/article)   Quality and transparency requirements for Gold   Cost for hybrid not eligible   Evaluation based on Orfeo drawn bibliography</vt:lpstr>
      <vt:lpstr>Open Access policies in Belgium  Striking fact :       Enforcing Green OA     Fostering Fair Gold OA  </vt:lpstr>
      <vt:lpstr>Open Access policies in Europe  Recent developments :   Austria recommends :   Consortium based   contracts with   publishers   1 year embargoes   100% Gold OA by 2025     (among others)</vt:lpstr>
      <vt:lpstr>Open Access policies in Europe  Recent developments :   The Max Planck Society Berlin12 recommends :   Immediate access to journal articles   Convert resources from subscriptions into funds   to support OA business models  </vt:lpstr>
      <vt:lpstr>Open Access policies in Europe  Recent developments :   Dutch EU Presidency Conference advocates :   full access to publicly funded scientific publications   by 2020   more top down streamlining   more dialogue with the private sector</vt:lpstr>
      <vt:lpstr>Open Access policies in Europe  Basic reasons for support of APC based OA :   Green OA depends on the subscription system   and does not push the system towards a   substantial change. Gold OA is in a better   position to achieve that.   Green OA is confusing (different versions,   embargoes, data entry procedures…)   The goal is to reach a “fair gold”, without   exaggeratedly high APCs.  </vt:lpstr>
      <vt:lpstr>Open Access policies in Europe  Recent developments :   Marked tendency to create conditions favorable to   Gold OA   Investment in Green OA treated marginally  </vt:lpstr>
      <vt:lpstr>Belgian Open Access rationale  Does this mean there is contradiction ? </vt:lpstr>
      <vt:lpstr>Belgian Open Access rationale  No ! But Belgians feel that some aspects of OA deserve unabated attention as they are instrumental to the public sector’s mission. </vt:lpstr>
      <vt:lpstr>Belgian Open Access rationale  Such as :   Gold doesn't provide solutions for Grey Literature </vt:lpstr>
      <vt:lpstr>Belgian Open Access rationale  Such as :   Private publishers cannot be expected to care   for durable digital scientific heritage preservation,   despite initiatives like Lockss or Portico. </vt:lpstr>
      <vt:lpstr>Belgian Open Access rationale  Such as :   Gold does not permit institutional bibliographic   management. </vt:lpstr>
      <vt:lpstr>Belgian Open Access rationale  Such as :   Bringing about the dominance of the APC based   business model will pave the way to commercial   orientation of research, and what’s more by   means of a harmful research evaluation system.</vt:lpstr>
      <vt:lpstr>Belgian Open Access rationale  Such as :   Publishing opportunities for authors in less   endowed institutions or countries and in low   budget disciplines will be limited by the APC   based business model.</vt:lpstr>
      <vt:lpstr>Belgian Open Access rationale  Such as :   Institutional Repositories provide leverage to   institutions, researchers and funders in their   negotiations with big publishers. </vt:lpstr>
      <vt:lpstr>Belgian Open Access rationale  Such as :   Consortium deals with major publishers earmark   funds that are no longer available for innovative   small research-friendly business models. </vt:lpstr>
      <vt:lpstr>Belgian Open Access rationale  Such as :       Belgian stakeholders without       exception fear that incautious       promotion of the APC based       business model might pave the       way to continued depletion of       public research funds. Policies       therefore privilege active development of repositories and of academia controlled initiatives for Open Access publishing. </vt:lpstr>
      <vt:lpstr>PowerPoint Presentation</vt:lpstr>
    </vt:vector>
  </TitlesOfParts>
  <Company>BELSPO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Belgian Science Policy Federaal Wetenschapsbeleid Politique scientifique fédérale</dc:title>
  <dc:creator>ZIARKO Ward</dc:creator>
  <cp:lastModifiedBy>LAUREYS Eric</cp:lastModifiedBy>
  <cp:revision>276</cp:revision>
  <dcterms:created xsi:type="dcterms:W3CDTF">2012-09-17T08:23:48Z</dcterms:created>
  <dcterms:modified xsi:type="dcterms:W3CDTF">2016-05-13T09:30:06Z</dcterms:modified>
</cp:coreProperties>
</file>